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74" r:id="rId10"/>
    <p:sldId id="264" r:id="rId11"/>
    <p:sldId id="265" r:id="rId12"/>
    <p:sldId id="266" r:id="rId13"/>
    <p:sldId id="267" r:id="rId14"/>
    <p:sldId id="268" r:id="rId15"/>
    <p:sldId id="269" r:id="rId16"/>
    <p:sldId id="270" r:id="rId17"/>
    <p:sldId id="271" r:id="rId18"/>
    <p:sldId id="272" r:id="rId19"/>
    <p:sldId id="273" r:id="rId20"/>
  </p:sldIdLst>
  <p:sldSz cx="18288000" cy="10287000"/>
  <p:notesSz cx="6858000" cy="9144000"/>
  <p:embeddedFontLst>
    <p:embeddedFont>
      <p:font typeface="Canva Sans" panose="020B0604020202020204" charset="0"/>
      <p:regular r:id="rId21"/>
    </p:embeddedFont>
    <p:embeddedFont>
      <p:font typeface="Garet" panose="020B0604020202020204" charset="0"/>
      <p:regular r:id="rId22"/>
    </p:embeddedFont>
    <p:embeddedFont>
      <p:font typeface="Garet Bold" panose="020B0604020202020204" charset="0"/>
      <p:regular r:id="rId23"/>
    </p:embeddedFont>
    <p:embeddedFont>
      <p:font typeface="Inter"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svg>
</file>

<file path=ppt/media/image3.jpeg>
</file>

<file path=ppt/media/image4.jpeg>
</file>

<file path=ppt/media/image5.jpe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huggingface.co/spaces/JuannMontoya/billar-detector-v1" TargetMode="External"/><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s://app.roboflow.com/pdiproject/billiards-y0wwp-3qavo/1"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s://universe.roboflow.com/tfg-3qyi4/pocket-detection"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14350" y="7715250"/>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5716250" y="-514350"/>
            <a:ext cx="3086100" cy="308610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2031112" y="3498809"/>
            <a:ext cx="14225776" cy="3517981"/>
          </a:xfrm>
          <a:prstGeom prst="rect">
            <a:avLst/>
          </a:prstGeom>
        </p:spPr>
        <p:txBody>
          <a:bodyPr lIns="0" tIns="0" rIns="0" bIns="0" rtlCol="0" anchor="t">
            <a:spAutoFit/>
          </a:bodyPr>
          <a:lstStyle/>
          <a:p>
            <a:pPr algn="ctr">
              <a:lnSpc>
                <a:spcPts val="9040"/>
              </a:lnSpc>
            </a:pPr>
            <a:r>
              <a:rPr lang="en-US" sz="9617" b="1" spc="-346">
                <a:solidFill>
                  <a:srgbClr val="FFFFFF"/>
                </a:solidFill>
                <a:latin typeface="Garet Bold"/>
                <a:ea typeface="Garet Bold"/>
                <a:cs typeface="Garet Bold"/>
                <a:sym typeface="Garet Bold"/>
              </a:rPr>
              <a:t>SISTEMA DE CONTROL DE BILLAR/POOL AUTOMATIZADO</a:t>
            </a:r>
          </a:p>
        </p:txBody>
      </p:sp>
      <p:sp>
        <p:nvSpPr>
          <p:cNvPr id="15" name="Freeform 15"/>
          <p:cNvSpPr/>
          <p:nvPr/>
        </p:nvSpPr>
        <p:spPr>
          <a:xfrm>
            <a:off x="-168946" y="8060654"/>
            <a:ext cx="2395292" cy="2395292"/>
          </a:xfrm>
          <a:custGeom>
            <a:avLst/>
            <a:gdLst/>
            <a:ahLst/>
            <a:cxnLst/>
            <a:rect l="l" t="t" r="r" b="b"/>
            <a:pathLst>
              <a:path w="2395292" h="2395292">
                <a:moveTo>
                  <a:pt x="0" y="0"/>
                </a:moveTo>
                <a:lnTo>
                  <a:pt x="2395292" y="0"/>
                </a:lnTo>
                <a:lnTo>
                  <a:pt x="2395292" y="2395292"/>
                </a:lnTo>
                <a:lnTo>
                  <a:pt x="0" y="23952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16" name="Freeform 16"/>
          <p:cNvSpPr/>
          <p:nvPr/>
        </p:nvSpPr>
        <p:spPr>
          <a:xfrm>
            <a:off x="16061654" y="-153337"/>
            <a:ext cx="2395292" cy="2395292"/>
          </a:xfrm>
          <a:custGeom>
            <a:avLst/>
            <a:gdLst/>
            <a:ahLst/>
            <a:cxnLst/>
            <a:rect l="l" t="t" r="r" b="b"/>
            <a:pathLst>
              <a:path w="2395292" h="2395292">
                <a:moveTo>
                  <a:pt x="0" y="0"/>
                </a:moveTo>
                <a:lnTo>
                  <a:pt x="2395292" y="0"/>
                </a:lnTo>
                <a:lnTo>
                  <a:pt x="2395292" y="2395293"/>
                </a:lnTo>
                <a:lnTo>
                  <a:pt x="0" y="239529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grpSp>
        <p:nvGrpSpPr>
          <p:cNvPr id="17" name="Group 17"/>
          <p:cNvGrpSpPr/>
          <p:nvPr/>
        </p:nvGrpSpPr>
        <p:grpSpPr>
          <a:xfrm>
            <a:off x="514615" y="596565"/>
            <a:ext cx="895489" cy="89548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6739362" y="8933792"/>
            <a:ext cx="895489" cy="895489"/>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3" name="AutoShape 23"/>
          <p:cNvSpPr/>
          <p:nvPr/>
        </p:nvSpPr>
        <p:spPr>
          <a:xfrm flipV="1">
            <a:off x="1028700" y="2590800"/>
            <a:ext cx="16230600" cy="0"/>
          </a:xfrm>
          <a:prstGeom prst="line">
            <a:avLst/>
          </a:prstGeom>
          <a:ln w="9525" cap="flat">
            <a:solidFill>
              <a:srgbClr val="FFFFFF"/>
            </a:solidFill>
            <a:prstDash val="solid"/>
            <a:headEnd type="none" w="sm" len="sm"/>
            <a:tailEnd type="none" w="sm" len="sm"/>
          </a:ln>
        </p:spPr>
        <p:txBody>
          <a:bodyPr/>
          <a:lstStyle/>
          <a:p>
            <a:endParaRPr lang="es-CO"/>
          </a:p>
        </p:txBody>
      </p:sp>
      <p:sp>
        <p:nvSpPr>
          <p:cNvPr id="24" name="AutoShape 24"/>
          <p:cNvSpPr/>
          <p:nvPr/>
        </p:nvSpPr>
        <p:spPr>
          <a:xfrm flipV="1">
            <a:off x="1028700" y="7697828"/>
            <a:ext cx="16230600" cy="0"/>
          </a:xfrm>
          <a:prstGeom prst="line">
            <a:avLst/>
          </a:prstGeom>
          <a:ln w="9525" cap="flat">
            <a:solidFill>
              <a:srgbClr val="FFFFFF"/>
            </a:solidFill>
            <a:prstDash val="solid"/>
            <a:headEnd type="none" w="sm" len="sm"/>
            <a:tailEnd type="none" w="sm" len="sm"/>
          </a:ln>
        </p:spPr>
        <p:txBody>
          <a:bodyPr/>
          <a:lstStyle/>
          <a:p>
            <a:endParaRPr lang="es-CO"/>
          </a:p>
        </p:txBody>
      </p:sp>
      <p:grpSp>
        <p:nvGrpSpPr>
          <p:cNvPr id="25" name="Group 25"/>
          <p:cNvGrpSpPr/>
          <p:nvPr/>
        </p:nvGrpSpPr>
        <p:grpSpPr>
          <a:xfrm>
            <a:off x="7667477" y="1567276"/>
            <a:ext cx="2953046" cy="609253"/>
            <a:chOff x="0" y="0"/>
            <a:chExt cx="777757" cy="160462"/>
          </a:xfrm>
        </p:grpSpPr>
        <p:sp>
          <p:nvSpPr>
            <p:cNvPr id="26" name="Freeform 26"/>
            <p:cNvSpPr/>
            <p:nvPr/>
          </p:nvSpPr>
          <p:spPr>
            <a:xfrm>
              <a:off x="0" y="0"/>
              <a:ext cx="777757" cy="160462"/>
            </a:xfrm>
            <a:custGeom>
              <a:avLst/>
              <a:gdLst/>
              <a:ahLst/>
              <a:cxnLst/>
              <a:rect l="l" t="t" r="r" b="b"/>
              <a:pathLst>
                <a:path w="777757" h="160462">
                  <a:moveTo>
                    <a:pt x="80231" y="0"/>
                  </a:moveTo>
                  <a:lnTo>
                    <a:pt x="697526" y="0"/>
                  </a:lnTo>
                  <a:cubicBezTo>
                    <a:pt x="741837" y="0"/>
                    <a:pt x="777757" y="35921"/>
                    <a:pt x="777757" y="80231"/>
                  </a:cubicBezTo>
                  <a:lnTo>
                    <a:pt x="777757" y="80231"/>
                  </a:lnTo>
                  <a:cubicBezTo>
                    <a:pt x="777757" y="124541"/>
                    <a:pt x="741837" y="160462"/>
                    <a:pt x="697526" y="160462"/>
                  </a:cubicBezTo>
                  <a:lnTo>
                    <a:pt x="80231" y="160462"/>
                  </a:lnTo>
                  <a:cubicBezTo>
                    <a:pt x="35921" y="160462"/>
                    <a:pt x="0" y="124541"/>
                    <a:pt x="0" y="80231"/>
                  </a:cubicBezTo>
                  <a:lnTo>
                    <a:pt x="0" y="80231"/>
                  </a:lnTo>
                  <a:cubicBezTo>
                    <a:pt x="0" y="35921"/>
                    <a:pt x="35921" y="0"/>
                    <a:pt x="80231"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27" name="TextBox 27"/>
            <p:cNvSpPr txBox="1"/>
            <p:nvPr/>
          </p:nvSpPr>
          <p:spPr>
            <a:xfrm>
              <a:off x="0" y="-47625"/>
              <a:ext cx="777757" cy="208087"/>
            </a:xfrm>
            <a:prstGeom prst="rect">
              <a:avLst/>
            </a:prstGeom>
          </p:spPr>
          <p:txBody>
            <a:bodyPr lIns="50800" tIns="50800" rIns="50800" bIns="50800" rtlCol="0" anchor="ctr"/>
            <a:lstStyle/>
            <a:p>
              <a:pPr algn="ctr">
                <a:lnSpc>
                  <a:spcPts val="3359"/>
                </a:lnSpc>
              </a:pPr>
              <a:r>
                <a:rPr lang="en-US" sz="2399">
                  <a:solidFill>
                    <a:srgbClr val="FFFFFF"/>
                  </a:solidFill>
                  <a:latin typeface="Inter"/>
                  <a:ea typeface="Inter"/>
                  <a:cs typeface="Inter"/>
                  <a:sym typeface="Inter"/>
                </a:rPr>
                <a:t>billard</a:t>
              </a:r>
            </a:p>
          </p:txBody>
        </p:sp>
      </p:grpSp>
      <p:sp>
        <p:nvSpPr>
          <p:cNvPr id="28" name="TextBox 28"/>
          <p:cNvSpPr txBox="1"/>
          <p:nvPr/>
        </p:nvSpPr>
        <p:spPr>
          <a:xfrm>
            <a:off x="5983784" y="7993979"/>
            <a:ext cx="6320433" cy="563881"/>
          </a:xfrm>
          <a:prstGeom prst="rect">
            <a:avLst/>
          </a:prstGeom>
        </p:spPr>
        <p:txBody>
          <a:bodyPr lIns="0" tIns="0" rIns="0" bIns="0" rtlCol="0" anchor="t">
            <a:spAutoFit/>
          </a:bodyPr>
          <a:lstStyle/>
          <a:p>
            <a:pPr algn="ctr">
              <a:lnSpc>
                <a:spcPts val="4619"/>
              </a:lnSpc>
              <a:spcBef>
                <a:spcPct val="0"/>
              </a:spcBef>
            </a:pPr>
            <a:r>
              <a:rPr lang="en-US" sz="3299">
                <a:solidFill>
                  <a:srgbClr val="FFFFFF"/>
                </a:solidFill>
                <a:latin typeface="Canva Sans"/>
                <a:ea typeface="Canva Sans"/>
                <a:cs typeface="Canva Sans"/>
                <a:sym typeface="Canva Sans"/>
              </a:rPr>
              <a:t>Juan Esteban Montoya Ramirez</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639275" y="1528762"/>
            <a:ext cx="15100087" cy="876145"/>
          </a:xfrm>
          <a:prstGeom prst="rect">
            <a:avLst/>
          </a:prstGeom>
        </p:spPr>
        <p:txBody>
          <a:bodyPr lIns="0" tIns="0" rIns="0" bIns="0" rtlCol="0" anchor="t">
            <a:spAutoFit/>
          </a:bodyPr>
          <a:lstStyle/>
          <a:p>
            <a:pPr algn="l">
              <a:lnSpc>
                <a:spcPts val="6503"/>
              </a:lnSpc>
            </a:pPr>
            <a:r>
              <a:rPr lang="en-US" sz="6918" spc="-249">
                <a:solidFill>
                  <a:srgbClr val="FFFFFF"/>
                </a:solidFill>
                <a:latin typeface="Garet"/>
                <a:ea typeface="Garet"/>
                <a:cs typeface="Garet"/>
                <a:sym typeface="Garet"/>
              </a:rPr>
              <a:t>ARQUITECTURA Y ENTRENAMIENTO</a:t>
            </a:r>
          </a:p>
        </p:txBody>
      </p:sp>
      <p:grpSp>
        <p:nvGrpSpPr>
          <p:cNvPr id="9" name="Group 9"/>
          <p:cNvGrpSpPr/>
          <p:nvPr/>
        </p:nvGrpSpPr>
        <p:grpSpPr>
          <a:xfrm>
            <a:off x="514615" y="596565"/>
            <a:ext cx="895489" cy="89548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580955" y="8875257"/>
            <a:ext cx="895489" cy="89548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739362" y="461823"/>
            <a:ext cx="895489" cy="89548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6739362" y="8933792"/>
            <a:ext cx="895489" cy="895489"/>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1" name="TextBox 21"/>
          <p:cNvSpPr txBox="1"/>
          <p:nvPr/>
        </p:nvSpPr>
        <p:spPr>
          <a:xfrm>
            <a:off x="1639275" y="2663227"/>
            <a:ext cx="15263262" cy="6270565"/>
          </a:xfrm>
          <a:prstGeom prst="rect">
            <a:avLst/>
          </a:prstGeom>
        </p:spPr>
        <p:txBody>
          <a:bodyPr lIns="0" tIns="0" rIns="0" bIns="0" rtlCol="0" anchor="t">
            <a:spAutoFit/>
          </a:bodyPr>
          <a:lstStyle/>
          <a:p>
            <a:pPr algn="just">
              <a:lnSpc>
                <a:spcPts val="4553"/>
              </a:lnSpc>
              <a:spcBef>
                <a:spcPct val="0"/>
              </a:spcBef>
            </a:pPr>
            <a:r>
              <a:rPr lang="en-US" sz="3252">
                <a:solidFill>
                  <a:srgbClr val="FFFFFF"/>
                </a:solidFill>
                <a:latin typeface="Inter"/>
                <a:ea typeface="Inter"/>
                <a:cs typeface="Inter"/>
                <a:sym typeface="Inter"/>
              </a:rPr>
              <a:t>Se implementó la arquitectura YOLO11 Nano (yolo11n), seleccionada por su eficiencia en inferencia y bajo consumo de memoria, inicializando el modelo con pesos preentrenados para aprovechar el aprendizaje por transferencia. El entorno de entrenamiento se configuró con imágenes redimensionadas a 640x640 píxeles y un tamaño de lote (batch size) de 64, utilizando Automatic Mixed Precision (AMP) para acelerar el cómputo en la GPU. El ciclo de aprendizaje se definió para un máximo de 200 épocas, integrando un mecanismo personalizado de Early Stopping con una paciencia de 20 épocas y un umbral de mejora de 0.001, lo que permite detener el proceso automáticamente al detectar estancamiento en la pérdida de validación, previniendo eficazmente el sobreajuste (overfitting).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639275" y="1528762"/>
            <a:ext cx="15263262" cy="876145"/>
          </a:xfrm>
          <a:prstGeom prst="rect">
            <a:avLst/>
          </a:prstGeom>
        </p:spPr>
        <p:txBody>
          <a:bodyPr lIns="0" tIns="0" rIns="0" bIns="0" rtlCol="0" anchor="t">
            <a:spAutoFit/>
          </a:bodyPr>
          <a:lstStyle/>
          <a:p>
            <a:pPr algn="l">
              <a:lnSpc>
                <a:spcPts val="6503"/>
              </a:lnSpc>
            </a:pPr>
            <a:r>
              <a:rPr lang="en-US" sz="6918" spc="-249">
                <a:solidFill>
                  <a:srgbClr val="FFFFFF"/>
                </a:solidFill>
                <a:latin typeface="Garet"/>
                <a:ea typeface="Garet"/>
                <a:cs typeface="Garet"/>
                <a:sym typeface="Garet"/>
              </a:rPr>
              <a:t>ARQUITECTURA Y ENTRENAMIENTO</a:t>
            </a:r>
          </a:p>
        </p:txBody>
      </p:sp>
      <p:grpSp>
        <p:nvGrpSpPr>
          <p:cNvPr id="9" name="Group 9"/>
          <p:cNvGrpSpPr/>
          <p:nvPr/>
        </p:nvGrpSpPr>
        <p:grpSpPr>
          <a:xfrm>
            <a:off x="514615" y="596565"/>
            <a:ext cx="895489" cy="89548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580955" y="8875257"/>
            <a:ext cx="895489" cy="89548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739362" y="461823"/>
            <a:ext cx="895489" cy="89548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6739362" y="8933792"/>
            <a:ext cx="895489" cy="895489"/>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1" name="TextBox 21"/>
          <p:cNvSpPr txBox="1"/>
          <p:nvPr/>
        </p:nvSpPr>
        <p:spPr>
          <a:xfrm>
            <a:off x="1639275" y="2663227"/>
            <a:ext cx="15263262" cy="6270565"/>
          </a:xfrm>
          <a:prstGeom prst="rect">
            <a:avLst/>
          </a:prstGeom>
        </p:spPr>
        <p:txBody>
          <a:bodyPr lIns="0" tIns="0" rIns="0" bIns="0" rtlCol="0" anchor="t">
            <a:spAutoFit/>
          </a:bodyPr>
          <a:lstStyle/>
          <a:p>
            <a:pPr algn="just">
              <a:lnSpc>
                <a:spcPts val="4553"/>
              </a:lnSpc>
              <a:spcBef>
                <a:spcPct val="0"/>
              </a:spcBef>
            </a:pPr>
            <a:r>
              <a:rPr lang="en-US" sz="3252">
                <a:solidFill>
                  <a:srgbClr val="FFFFFF"/>
                </a:solidFill>
                <a:latin typeface="Inter"/>
                <a:ea typeface="Inter"/>
                <a:cs typeface="Inter"/>
                <a:sym typeface="Inter"/>
              </a:rPr>
              <a:t>Para maximizar la capacidad de generalización del modelo, se aplicó un esquema robusto de aumento de datos (data augmentation) que incluye la técnica de Mosaic (100%), junto con transformaciones geométricas como rotación (10°), traslación, escalado (50%) y volteo horizontal. La optimización de los hiperparámetros incluyó un ajuste fino de la tasa de aprendizaje inicial  con un periodo de calentamiento (warmup) de 3 épocas para estabilizar los gradientes al inicio. Asimismo, se calibraron específicamente los pesos de las funciones de pérdida asignando mayor prioridad a la regresión de las cajas delimitadoras (box=7.5) y a la pérdida focal de distribución (dfl=1.5) frente a la clasificación (cls=0.5) para mejorar la precisión en la localización de los objetos detectados.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14615" y="596565"/>
            <a:ext cx="895489" cy="89548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580955" y="8875257"/>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6739362" y="461823"/>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8933792"/>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7" name="Freeform 17"/>
          <p:cNvSpPr/>
          <p:nvPr/>
        </p:nvSpPr>
        <p:spPr>
          <a:xfrm>
            <a:off x="514615" y="372399"/>
            <a:ext cx="9817471" cy="6221822"/>
          </a:xfrm>
          <a:custGeom>
            <a:avLst/>
            <a:gdLst/>
            <a:ahLst/>
            <a:cxnLst/>
            <a:rect l="l" t="t" r="r" b="b"/>
            <a:pathLst>
              <a:path w="9817471" h="6221822">
                <a:moveTo>
                  <a:pt x="0" y="0"/>
                </a:moveTo>
                <a:lnTo>
                  <a:pt x="9817471" y="0"/>
                </a:lnTo>
                <a:lnTo>
                  <a:pt x="9817471" y="6221823"/>
                </a:lnTo>
                <a:lnTo>
                  <a:pt x="0" y="6221823"/>
                </a:lnTo>
                <a:lnTo>
                  <a:pt x="0" y="0"/>
                </a:lnTo>
                <a:close/>
              </a:path>
            </a:pathLst>
          </a:custGeom>
          <a:blipFill>
            <a:blip r:embed="rId2"/>
            <a:stretch>
              <a:fillRect/>
            </a:stretch>
          </a:blipFill>
        </p:spPr>
        <p:txBody>
          <a:bodyPr/>
          <a:lstStyle/>
          <a:p>
            <a:endParaRPr lang="es-CO"/>
          </a:p>
        </p:txBody>
      </p:sp>
      <p:sp>
        <p:nvSpPr>
          <p:cNvPr id="18" name="Freeform 18"/>
          <p:cNvSpPr/>
          <p:nvPr/>
        </p:nvSpPr>
        <p:spPr>
          <a:xfrm>
            <a:off x="6744274" y="4079766"/>
            <a:ext cx="11301259" cy="5749515"/>
          </a:xfrm>
          <a:custGeom>
            <a:avLst/>
            <a:gdLst/>
            <a:ahLst/>
            <a:cxnLst/>
            <a:rect l="l" t="t" r="r" b="b"/>
            <a:pathLst>
              <a:path w="11301259" h="5749515">
                <a:moveTo>
                  <a:pt x="0" y="0"/>
                </a:moveTo>
                <a:lnTo>
                  <a:pt x="11301259" y="0"/>
                </a:lnTo>
                <a:lnTo>
                  <a:pt x="11301259" y="5749516"/>
                </a:lnTo>
                <a:lnTo>
                  <a:pt x="0" y="5749516"/>
                </a:lnTo>
                <a:lnTo>
                  <a:pt x="0" y="0"/>
                </a:lnTo>
                <a:close/>
              </a:path>
            </a:pathLst>
          </a:custGeom>
          <a:blipFill>
            <a:blip r:embed="rId3"/>
            <a:stretch>
              <a:fillRect/>
            </a:stretch>
          </a:blipFill>
        </p:spPr>
        <p:txBody>
          <a:bodyPr/>
          <a:lstStyle/>
          <a:p>
            <a:endParaRPr lang="es-CO"/>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14615" y="596565"/>
            <a:ext cx="895489" cy="89548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580955" y="8875257"/>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6739362" y="461823"/>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8933792"/>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7" name="Freeform 17"/>
          <p:cNvSpPr/>
          <p:nvPr/>
        </p:nvSpPr>
        <p:spPr>
          <a:xfrm>
            <a:off x="264734" y="175564"/>
            <a:ext cx="11301259" cy="6328705"/>
          </a:xfrm>
          <a:custGeom>
            <a:avLst/>
            <a:gdLst/>
            <a:ahLst/>
            <a:cxnLst/>
            <a:rect l="l" t="t" r="r" b="b"/>
            <a:pathLst>
              <a:path w="11301259" h="6328705">
                <a:moveTo>
                  <a:pt x="0" y="0"/>
                </a:moveTo>
                <a:lnTo>
                  <a:pt x="11301259" y="0"/>
                </a:lnTo>
                <a:lnTo>
                  <a:pt x="11301259" y="6328705"/>
                </a:lnTo>
                <a:lnTo>
                  <a:pt x="0" y="6328705"/>
                </a:lnTo>
                <a:lnTo>
                  <a:pt x="0" y="0"/>
                </a:lnTo>
                <a:close/>
              </a:path>
            </a:pathLst>
          </a:custGeom>
          <a:blipFill>
            <a:blip r:embed="rId2"/>
            <a:stretch>
              <a:fillRect/>
            </a:stretch>
          </a:blipFill>
        </p:spPr>
        <p:txBody>
          <a:bodyPr/>
          <a:lstStyle/>
          <a:p>
            <a:endParaRPr lang="es-CO"/>
          </a:p>
        </p:txBody>
      </p:sp>
      <p:sp>
        <p:nvSpPr>
          <p:cNvPr id="18" name="Freeform 18"/>
          <p:cNvSpPr/>
          <p:nvPr/>
        </p:nvSpPr>
        <p:spPr>
          <a:xfrm>
            <a:off x="4776032" y="3161779"/>
            <a:ext cx="13087064" cy="6608968"/>
          </a:xfrm>
          <a:custGeom>
            <a:avLst/>
            <a:gdLst/>
            <a:ahLst/>
            <a:cxnLst/>
            <a:rect l="l" t="t" r="r" b="b"/>
            <a:pathLst>
              <a:path w="13087064" h="6608968">
                <a:moveTo>
                  <a:pt x="0" y="0"/>
                </a:moveTo>
                <a:lnTo>
                  <a:pt x="13087065" y="0"/>
                </a:lnTo>
                <a:lnTo>
                  <a:pt x="13087065" y="6608967"/>
                </a:lnTo>
                <a:lnTo>
                  <a:pt x="0" y="6608967"/>
                </a:lnTo>
                <a:lnTo>
                  <a:pt x="0" y="0"/>
                </a:lnTo>
                <a:close/>
              </a:path>
            </a:pathLst>
          </a:custGeom>
          <a:blipFill>
            <a:blip r:embed="rId3"/>
            <a:stretch>
              <a:fillRect/>
            </a:stretch>
          </a:blipFill>
        </p:spPr>
        <p:txBody>
          <a:bodyPr/>
          <a:lstStyle/>
          <a:p>
            <a:endParaRPr lang="es-CO"/>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514615" y="596565"/>
            <a:ext cx="895489" cy="89548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580955" y="8875257"/>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6739362" y="461823"/>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8933792"/>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7" name="Freeform 17"/>
          <p:cNvSpPr/>
          <p:nvPr/>
        </p:nvSpPr>
        <p:spPr>
          <a:xfrm>
            <a:off x="580955" y="2949220"/>
            <a:ext cx="17053897" cy="4370061"/>
          </a:xfrm>
          <a:custGeom>
            <a:avLst/>
            <a:gdLst/>
            <a:ahLst/>
            <a:cxnLst/>
            <a:rect l="l" t="t" r="r" b="b"/>
            <a:pathLst>
              <a:path w="17053897" h="4370061">
                <a:moveTo>
                  <a:pt x="0" y="0"/>
                </a:moveTo>
                <a:lnTo>
                  <a:pt x="17053897" y="0"/>
                </a:lnTo>
                <a:lnTo>
                  <a:pt x="17053897" y="4370061"/>
                </a:lnTo>
                <a:lnTo>
                  <a:pt x="0" y="4370061"/>
                </a:lnTo>
                <a:lnTo>
                  <a:pt x="0" y="0"/>
                </a:lnTo>
                <a:close/>
              </a:path>
            </a:pathLst>
          </a:custGeom>
          <a:blipFill>
            <a:blip r:embed="rId2"/>
            <a:stretch>
              <a:fillRect/>
            </a:stretch>
          </a:blipFill>
        </p:spPr>
        <p:txBody>
          <a:bodyPr/>
          <a:lstStyle/>
          <a:p>
            <a:endParaRPr lang="es-CO"/>
          </a:p>
        </p:txBody>
      </p:sp>
      <p:sp>
        <p:nvSpPr>
          <p:cNvPr id="18" name="TextBox 18"/>
          <p:cNvSpPr txBox="1"/>
          <p:nvPr/>
        </p:nvSpPr>
        <p:spPr>
          <a:xfrm>
            <a:off x="1705263" y="695073"/>
            <a:ext cx="14877473" cy="879447"/>
          </a:xfrm>
          <a:prstGeom prst="rect">
            <a:avLst/>
          </a:prstGeom>
        </p:spPr>
        <p:txBody>
          <a:bodyPr lIns="0" tIns="0" rIns="0" bIns="0" rtlCol="0" anchor="t">
            <a:spAutoFit/>
          </a:bodyPr>
          <a:lstStyle/>
          <a:p>
            <a:pPr algn="l">
              <a:lnSpc>
                <a:spcPts val="6597"/>
              </a:lnSpc>
            </a:pPr>
            <a:r>
              <a:rPr lang="en-US" sz="7018" b="1" spc="-252">
                <a:solidFill>
                  <a:srgbClr val="FFFFFF"/>
                </a:solidFill>
                <a:latin typeface="Garet Bold"/>
                <a:ea typeface="Garet Bold"/>
                <a:cs typeface="Garet Bold"/>
                <a:sym typeface="Garet Bold"/>
              </a:rPr>
              <a:t>ORIGINAL VS TFLITE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14615" y="596565"/>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80955" y="8875257"/>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461823"/>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6739362" y="8933792"/>
            <a:ext cx="895489" cy="89548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424903" y="0"/>
            <a:ext cx="12335921" cy="6939594"/>
            <a:chOff x="0" y="0"/>
            <a:chExt cx="987771" cy="555672"/>
          </a:xfrm>
        </p:grpSpPr>
        <p:sp>
          <p:nvSpPr>
            <p:cNvPr id="21" name="Freeform 21"/>
            <p:cNvSpPr/>
            <p:nvPr/>
          </p:nvSpPr>
          <p:spPr>
            <a:xfrm>
              <a:off x="0" y="0"/>
              <a:ext cx="987771" cy="555672"/>
            </a:xfrm>
            <a:custGeom>
              <a:avLst/>
              <a:gdLst/>
              <a:ahLst/>
              <a:cxnLst/>
              <a:rect l="l" t="t" r="r" b="b"/>
              <a:pathLst>
                <a:path w="987771" h="555672">
                  <a:moveTo>
                    <a:pt x="54600" y="0"/>
                  </a:moveTo>
                  <a:lnTo>
                    <a:pt x="933171" y="0"/>
                  </a:lnTo>
                  <a:cubicBezTo>
                    <a:pt x="947651" y="0"/>
                    <a:pt x="961539" y="5753"/>
                    <a:pt x="971779" y="15992"/>
                  </a:cubicBezTo>
                  <a:cubicBezTo>
                    <a:pt x="982018" y="26232"/>
                    <a:pt x="987771" y="40120"/>
                    <a:pt x="987771" y="54600"/>
                  </a:cubicBezTo>
                  <a:lnTo>
                    <a:pt x="987771" y="501072"/>
                  </a:lnTo>
                  <a:cubicBezTo>
                    <a:pt x="987771" y="531227"/>
                    <a:pt x="963326" y="555672"/>
                    <a:pt x="933171" y="555672"/>
                  </a:cubicBezTo>
                  <a:lnTo>
                    <a:pt x="54600" y="555672"/>
                  </a:lnTo>
                  <a:cubicBezTo>
                    <a:pt x="40120" y="555672"/>
                    <a:pt x="26232" y="549920"/>
                    <a:pt x="15992" y="539680"/>
                  </a:cubicBezTo>
                  <a:cubicBezTo>
                    <a:pt x="5753" y="529441"/>
                    <a:pt x="0" y="515553"/>
                    <a:pt x="0" y="501072"/>
                  </a:cubicBezTo>
                  <a:lnTo>
                    <a:pt x="0" y="54600"/>
                  </a:lnTo>
                  <a:cubicBezTo>
                    <a:pt x="0" y="40120"/>
                    <a:pt x="5753" y="26232"/>
                    <a:pt x="15992" y="15992"/>
                  </a:cubicBezTo>
                  <a:cubicBezTo>
                    <a:pt x="26232" y="5753"/>
                    <a:pt x="40120" y="0"/>
                    <a:pt x="54600" y="0"/>
                  </a:cubicBezTo>
                  <a:close/>
                </a:path>
              </a:pathLst>
            </a:custGeom>
            <a:blipFill>
              <a:blip r:embed="rId2"/>
              <a:stretch>
                <a:fillRect l="-10165" r="-10165"/>
              </a:stretch>
            </a:blipFill>
            <a:ln w="9525" cap="rnd">
              <a:solidFill>
                <a:srgbClr val="FFFFFF"/>
              </a:solidFill>
              <a:prstDash val="solid"/>
              <a:round/>
            </a:ln>
          </p:spPr>
          <p:txBody>
            <a:bodyPr/>
            <a:lstStyle/>
            <a:p>
              <a:endParaRPr lang="es-CO"/>
            </a:p>
          </p:txBody>
        </p:sp>
      </p:grpSp>
      <p:sp>
        <p:nvSpPr>
          <p:cNvPr id="22" name="Freeform 22"/>
          <p:cNvSpPr/>
          <p:nvPr/>
        </p:nvSpPr>
        <p:spPr>
          <a:xfrm>
            <a:off x="8553088" y="2422602"/>
            <a:ext cx="9081764" cy="7406679"/>
          </a:xfrm>
          <a:custGeom>
            <a:avLst/>
            <a:gdLst/>
            <a:ahLst/>
            <a:cxnLst/>
            <a:rect l="l" t="t" r="r" b="b"/>
            <a:pathLst>
              <a:path w="9081764" h="7406679">
                <a:moveTo>
                  <a:pt x="0" y="0"/>
                </a:moveTo>
                <a:lnTo>
                  <a:pt x="9081764" y="0"/>
                </a:lnTo>
                <a:lnTo>
                  <a:pt x="9081764" y="7406680"/>
                </a:lnTo>
                <a:lnTo>
                  <a:pt x="0" y="7406680"/>
                </a:lnTo>
                <a:lnTo>
                  <a:pt x="0" y="0"/>
                </a:lnTo>
                <a:close/>
              </a:path>
            </a:pathLst>
          </a:custGeom>
          <a:blipFill>
            <a:blip r:embed="rId3"/>
            <a:stretch>
              <a:fillRect l="-5744"/>
            </a:stretch>
          </a:blipFill>
        </p:spPr>
        <p:txBody>
          <a:bodyPr/>
          <a:lstStyle/>
          <a:p>
            <a:endParaRPr lang="es-CO"/>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14615" y="596565"/>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80955" y="8875257"/>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461823"/>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6739362" y="8933792"/>
            <a:ext cx="895489" cy="89548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0" name="Freeform 20"/>
          <p:cNvSpPr/>
          <p:nvPr/>
        </p:nvSpPr>
        <p:spPr>
          <a:xfrm>
            <a:off x="1962502" y="1355260"/>
            <a:ext cx="14362995" cy="7576480"/>
          </a:xfrm>
          <a:custGeom>
            <a:avLst/>
            <a:gdLst/>
            <a:ahLst/>
            <a:cxnLst/>
            <a:rect l="l" t="t" r="r" b="b"/>
            <a:pathLst>
              <a:path w="14362995" h="7576480">
                <a:moveTo>
                  <a:pt x="0" y="0"/>
                </a:moveTo>
                <a:lnTo>
                  <a:pt x="14362996" y="0"/>
                </a:lnTo>
                <a:lnTo>
                  <a:pt x="14362996" y="7576480"/>
                </a:lnTo>
                <a:lnTo>
                  <a:pt x="0" y="7576480"/>
                </a:lnTo>
                <a:lnTo>
                  <a:pt x="0" y="0"/>
                </a:lnTo>
                <a:close/>
              </a:path>
            </a:pathLst>
          </a:custGeom>
          <a:blipFill>
            <a:blip r:embed="rId2"/>
            <a:stretch>
              <a:fillRect/>
            </a:stretch>
          </a:blipFill>
        </p:spPr>
        <p:txBody>
          <a:bodyPr/>
          <a:lstStyle/>
          <a:p>
            <a:endParaRPr lang="es-CO"/>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14615" y="596565"/>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80955" y="8875257"/>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461823"/>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6739362" y="8933792"/>
            <a:ext cx="895489" cy="89548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0" name="Freeform 20"/>
          <p:cNvSpPr/>
          <p:nvPr/>
        </p:nvSpPr>
        <p:spPr>
          <a:xfrm>
            <a:off x="1410104" y="1854441"/>
            <a:ext cx="15564988" cy="6537295"/>
          </a:xfrm>
          <a:custGeom>
            <a:avLst/>
            <a:gdLst/>
            <a:ahLst/>
            <a:cxnLst/>
            <a:rect l="l" t="t" r="r" b="b"/>
            <a:pathLst>
              <a:path w="15564988" h="6537295">
                <a:moveTo>
                  <a:pt x="0" y="0"/>
                </a:moveTo>
                <a:lnTo>
                  <a:pt x="15564988" y="0"/>
                </a:lnTo>
                <a:lnTo>
                  <a:pt x="15564988" y="6537295"/>
                </a:lnTo>
                <a:lnTo>
                  <a:pt x="0" y="6537295"/>
                </a:lnTo>
                <a:lnTo>
                  <a:pt x="0" y="0"/>
                </a:lnTo>
                <a:close/>
              </a:path>
            </a:pathLst>
          </a:custGeom>
          <a:blipFill>
            <a:blip r:embed="rId2"/>
            <a:stretch>
              <a:fillRect/>
            </a:stretch>
          </a:blipFill>
        </p:spPr>
        <p:txBody>
          <a:bodyPr/>
          <a:lstStyle/>
          <a:p>
            <a:endParaRPr lang="es-CO"/>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14615" y="596565"/>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80955" y="8875257"/>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461823"/>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6739362" y="8933792"/>
            <a:ext cx="895489" cy="89548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028700" y="3242376"/>
            <a:ext cx="9799883" cy="5512941"/>
            <a:chOff x="0" y="0"/>
            <a:chExt cx="987771" cy="555672"/>
          </a:xfrm>
        </p:grpSpPr>
        <p:sp>
          <p:nvSpPr>
            <p:cNvPr id="21" name="Freeform 21"/>
            <p:cNvSpPr/>
            <p:nvPr/>
          </p:nvSpPr>
          <p:spPr>
            <a:xfrm>
              <a:off x="0" y="0"/>
              <a:ext cx="987771" cy="555672"/>
            </a:xfrm>
            <a:custGeom>
              <a:avLst/>
              <a:gdLst/>
              <a:ahLst/>
              <a:cxnLst/>
              <a:rect l="l" t="t" r="r" b="b"/>
              <a:pathLst>
                <a:path w="987771" h="555672">
                  <a:moveTo>
                    <a:pt x="68730" y="0"/>
                  </a:moveTo>
                  <a:lnTo>
                    <a:pt x="919041" y="0"/>
                  </a:lnTo>
                  <a:cubicBezTo>
                    <a:pt x="957000" y="0"/>
                    <a:pt x="987771" y="30772"/>
                    <a:pt x="987771" y="68730"/>
                  </a:cubicBezTo>
                  <a:lnTo>
                    <a:pt x="987771" y="486942"/>
                  </a:lnTo>
                  <a:cubicBezTo>
                    <a:pt x="987771" y="524901"/>
                    <a:pt x="957000" y="555672"/>
                    <a:pt x="919041" y="555672"/>
                  </a:cubicBezTo>
                  <a:lnTo>
                    <a:pt x="68730" y="555672"/>
                  </a:lnTo>
                  <a:cubicBezTo>
                    <a:pt x="30772" y="555672"/>
                    <a:pt x="0" y="524901"/>
                    <a:pt x="0" y="486942"/>
                  </a:cubicBezTo>
                  <a:lnTo>
                    <a:pt x="0" y="68730"/>
                  </a:lnTo>
                  <a:cubicBezTo>
                    <a:pt x="0" y="30772"/>
                    <a:pt x="30772" y="0"/>
                    <a:pt x="68730" y="0"/>
                  </a:cubicBezTo>
                  <a:close/>
                </a:path>
              </a:pathLst>
            </a:custGeom>
            <a:blipFill>
              <a:blip r:embed="rId2"/>
              <a:stretch>
                <a:fillRect l="-10165" r="-10165"/>
              </a:stretch>
            </a:blipFill>
            <a:ln w="9525" cap="rnd">
              <a:solidFill>
                <a:srgbClr val="FFFFFF"/>
              </a:solidFill>
              <a:prstDash val="solid"/>
              <a:round/>
            </a:ln>
          </p:spPr>
          <p:txBody>
            <a:bodyPr/>
            <a:lstStyle/>
            <a:p>
              <a:endParaRPr lang="es-CO"/>
            </a:p>
          </p:txBody>
        </p:sp>
      </p:grpSp>
      <p:sp>
        <p:nvSpPr>
          <p:cNvPr id="22" name="TextBox 22"/>
          <p:cNvSpPr txBox="1"/>
          <p:nvPr/>
        </p:nvSpPr>
        <p:spPr>
          <a:xfrm>
            <a:off x="1861318" y="2020029"/>
            <a:ext cx="14565364" cy="879447"/>
          </a:xfrm>
          <a:prstGeom prst="rect">
            <a:avLst/>
          </a:prstGeom>
        </p:spPr>
        <p:txBody>
          <a:bodyPr lIns="0" tIns="0" rIns="0" bIns="0" rtlCol="0" anchor="t">
            <a:spAutoFit/>
          </a:bodyPr>
          <a:lstStyle/>
          <a:p>
            <a:pPr algn="ctr">
              <a:lnSpc>
                <a:spcPts val="6597"/>
              </a:lnSpc>
            </a:pPr>
            <a:r>
              <a:rPr lang="en-US" sz="7018" b="1" spc="-252">
                <a:solidFill>
                  <a:srgbClr val="FFFFFF"/>
                </a:solidFill>
                <a:latin typeface="Garet Bold"/>
                <a:ea typeface="Garet Bold"/>
                <a:cs typeface="Garet Bold"/>
                <a:sym typeface="Garet Bold"/>
              </a:rPr>
              <a:t>DESPLIEGUE EN HUGGINGFACE</a:t>
            </a:r>
          </a:p>
        </p:txBody>
      </p:sp>
      <p:sp>
        <p:nvSpPr>
          <p:cNvPr id="23" name="TextBox 23"/>
          <p:cNvSpPr txBox="1"/>
          <p:nvPr/>
        </p:nvSpPr>
        <p:spPr>
          <a:xfrm>
            <a:off x="12120038" y="5434966"/>
            <a:ext cx="3310771" cy="563881"/>
          </a:xfrm>
          <a:prstGeom prst="rect">
            <a:avLst/>
          </a:prstGeom>
        </p:spPr>
        <p:txBody>
          <a:bodyPr lIns="0" tIns="0" rIns="0" bIns="0" rtlCol="0" anchor="t">
            <a:spAutoFit/>
          </a:bodyPr>
          <a:lstStyle/>
          <a:p>
            <a:pPr algn="ctr">
              <a:lnSpc>
                <a:spcPts val="4619"/>
              </a:lnSpc>
              <a:spcBef>
                <a:spcPct val="0"/>
              </a:spcBef>
            </a:pPr>
            <a:r>
              <a:rPr lang="en-US" sz="3299" u="sng">
                <a:solidFill>
                  <a:srgbClr val="FFFFFF"/>
                </a:solidFill>
                <a:latin typeface="Canva Sans"/>
                <a:ea typeface="Canva Sans"/>
                <a:cs typeface="Canva Sans"/>
                <a:sym typeface="Canva Sans"/>
                <a:hlinkClick r:id="rId3" tooltip="https://huggingface.co/spaces/JuannMontoya/billar-detector-v1"/>
              </a:rPr>
              <a:t>Huggingface link</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14615" y="596565"/>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80955" y="8875257"/>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461823"/>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6739362" y="8933792"/>
            <a:ext cx="895489" cy="89548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5890506" y="1538287"/>
            <a:ext cx="6506988" cy="879414"/>
          </a:xfrm>
          <a:prstGeom prst="rect">
            <a:avLst/>
          </a:prstGeom>
        </p:spPr>
        <p:txBody>
          <a:bodyPr lIns="0" tIns="0" rIns="0" bIns="0" rtlCol="0" anchor="t">
            <a:spAutoFit/>
          </a:bodyPr>
          <a:lstStyle/>
          <a:p>
            <a:pPr algn="l">
              <a:lnSpc>
                <a:spcPts val="6597"/>
              </a:lnSpc>
            </a:pPr>
            <a:r>
              <a:rPr lang="en-US" sz="7018" b="1" spc="-252">
                <a:solidFill>
                  <a:srgbClr val="FFFFFF"/>
                </a:solidFill>
                <a:latin typeface="Garet Bold"/>
                <a:ea typeface="Garet Bold"/>
                <a:cs typeface="Garet Bold"/>
                <a:sym typeface="Garet Bold"/>
              </a:rPr>
              <a:t>CONCLUSION</a:t>
            </a:r>
          </a:p>
        </p:txBody>
      </p:sp>
      <p:sp>
        <p:nvSpPr>
          <p:cNvPr id="21" name="TextBox 21"/>
          <p:cNvSpPr txBox="1"/>
          <p:nvPr/>
        </p:nvSpPr>
        <p:spPr>
          <a:xfrm>
            <a:off x="1673620" y="3137906"/>
            <a:ext cx="14940759" cy="3780779"/>
          </a:xfrm>
          <a:prstGeom prst="rect">
            <a:avLst/>
          </a:prstGeom>
        </p:spPr>
        <p:txBody>
          <a:bodyPr lIns="0" tIns="0" rIns="0" bIns="0" rtlCol="0" anchor="t">
            <a:spAutoFit/>
          </a:bodyPr>
          <a:lstStyle/>
          <a:p>
            <a:pPr algn="ctr">
              <a:lnSpc>
                <a:spcPts val="3292"/>
              </a:lnSpc>
              <a:spcBef>
                <a:spcPct val="0"/>
              </a:spcBef>
            </a:pPr>
            <a:r>
              <a:rPr lang="en-US" sz="2351" dirty="0">
                <a:solidFill>
                  <a:srgbClr val="FFFFFF"/>
                </a:solidFill>
                <a:latin typeface="Canva Sans"/>
                <a:ea typeface="Canva Sans"/>
                <a:cs typeface="Canva Sans"/>
                <a:sym typeface="Canva Sans"/>
              </a:rPr>
              <a:t> El </a:t>
            </a:r>
            <a:r>
              <a:rPr lang="en-US" sz="2351" dirty="0" err="1">
                <a:solidFill>
                  <a:srgbClr val="FFFFFF"/>
                </a:solidFill>
                <a:latin typeface="Canva Sans"/>
                <a:ea typeface="Canva Sans"/>
                <a:cs typeface="Canva Sans"/>
                <a:sym typeface="Canva Sans"/>
              </a:rPr>
              <a:t>modelo</a:t>
            </a:r>
            <a:r>
              <a:rPr lang="en-US" sz="2351" dirty="0">
                <a:solidFill>
                  <a:srgbClr val="FFFFFF"/>
                </a:solidFill>
                <a:latin typeface="Canva Sans"/>
                <a:ea typeface="Canva Sans"/>
                <a:cs typeface="Canva Sans"/>
                <a:sym typeface="Canva Sans"/>
              </a:rPr>
              <a:t> YOLO11 Nano ha </a:t>
            </a:r>
            <a:r>
              <a:rPr lang="en-US" sz="2351" dirty="0" err="1">
                <a:solidFill>
                  <a:srgbClr val="FFFFFF"/>
                </a:solidFill>
                <a:latin typeface="Canva Sans"/>
                <a:ea typeface="Canva Sans"/>
                <a:cs typeface="Canva Sans"/>
                <a:sym typeface="Canva Sans"/>
              </a:rPr>
              <a:t>demostrado</a:t>
            </a:r>
            <a:r>
              <a:rPr lang="en-US" sz="2351" dirty="0">
                <a:solidFill>
                  <a:srgbClr val="FFFFFF"/>
                </a:solidFill>
                <a:latin typeface="Canva Sans"/>
                <a:ea typeface="Canva Sans"/>
                <a:cs typeface="Canva Sans"/>
                <a:sym typeface="Canva Sans"/>
              </a:rPr>
              <a:t> ser </a:t>
            </a:r>
            <a:r>
              <a:rPr lang="en-US" sz="2351" dirty="0" err="1">
                <a:solidFill>
                  <a:srgbClr val="FFFFFF"/>
                </a:solidFill>
                <a:latin typeface="Canva Sans"/>
                <a:ea typeface="Canva Sans"/>
                <a:cs typeface="Canva Sans"/>
                <a:sym typeface="Canva Sans"/>
              </a:rPr>
              <a:t>una</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solución</a:t>
            </a:r>
            <a:r>
              <a:rPr lang="en-US" sz="2351" dirty="0">
                <a:solidFill>
                  <a:srgbClr val="FFFFFF"/>
                </a:solidFill>
                <a:latin typeface="Canva Sans"/>
                <a:ea typeface="Canva Sans"/>
                <a:cs typeface="Canva Sans"/>
                <a:sym typeface="Canva Sans"/>
              </a:rPr>
              <a:t> robusta y </a:t>
            </a:r>
            <a:r>
              <a:rPr lang="en-US" sz="2351" dirty="0" err="1">
                <a:solidFill>
                  <a:srgbClr val="FFFFFF"/>
                </a:solidFill>
                <a:latin typeface="Canva Sans"/>
                <a:ea typeface="Canva Sans"/>
                <a:cs typeface="Canva Sans"/>
                <a:sym typeface="Canva Sans"/>
              </a:rPr>
              <a:t>altamente</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eficiente</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logrando</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una</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velocidad</a:t>
            </a:r>
            <a:r>
              <a:rPr lang="en-US" sz="2351" dirty="0">
                <a:solidFill>
                  <a:srgbClr val="FFFFFF"/>
                </a:solidFill>
                <a:latin typeface="Canva Sans"/>
                <a:ea typeface="Canva Sans"/>
                <a:cs typeface="Canva Sans"/>
                <a:sym typeface="Canva Sans"/>
              </a:rPr>
              <a:t> de </a:t>
            </a:r>
            <a:r>
              <a:rPr lang="en-US" sz="2351" dirty="0" err="1">
                <a:solidFill>
                  <a:srgbClr val="FFFFFF"/>
                </a:solidFill>
                <a:latin typeface="Canva Sans"/>
                <a:ea typeface="Canva Sans"/>
                <a:cs typeface="Canva Sans"/>
                <a:sym typeface="Canva Sans"/>
              </a:rPr>
              <a:t>inferencia</a:t>
            </a:r>
            <a:r>
              <a:rPr lang="en-US" sz="2351" dirty="0">
                <a:solidFill>
                  <a:srgbClr val="FFFFFF"/>
                </a:solidFill>
                <a:latin typeface="Canva Sans"/>
                <a:ea typeface="Canva Sans"/>
                <a:cs typeface="Canva Sans"/>
                <a:sym typeface="Canva Sans"/>
              </a:rPr>
              <a:t> Buena lo </a:t>
            </a:r>
            <a:r>
              <a:rPr lang="en-US" sz="2351" dirty="0" err="1">
                <a:solidFill>
                  <a:srgbClr val="FFFFFF"/>
                </a:solidFill>
                <a:latin typeface="Canva Sans"/>
                <a:ea typeface="Canva Sans"/>
                <a:cs typeface="Canva Sans"/>
                <a:sym typeface="Canva Sans"/>
              </a:rPr>
              <a:t>que</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valida</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plenamente</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su</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viabilidad</a:t>
            </a:r>
            <a:r>
              <a:rPr lang="en-US" sz="2351" dirty="0">
                <a:solidFill>
                  <a:srgbClr val="FFFFFF"/>
                </a:solidFill>
                <a:latin typeface="Canva Sans"/>
                <a:ea typeface="Canva Sans"/>
                <a:cs typeface="Canva Sans"/>
                <a:sym typeface="Canva Sans"/>
              </a:rPr>
              <a:t> para </a:t>
            </a:r>
            <a:r>
              <a:rPr lang="en-US" sz="2351" dirty="0" err="1">
                <a:solidFill>
                  <a:srgbClr val="FFFFFF"/>
                </a:solidFill>
                <a:latin typeface="Canva Sans"/>
                <a:ea typeface="Canva Sans"/>
                <a:cs typeface="Canva Sans"/>
                <a:sym typeface="Canva Sans"/>
              </a:rPr>
              <a:t>despliegues</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en</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tiempo</a:t>
            </a:r>
            <a:r>
              <a:rPr lang="en-US" sz="2351" dirty="0">
                <a:solidFill>
                  <a:srgbClr val="FFFFFF"/>
                </a:solidFill>
                <a:latin typeface="Canva Sans"/>
                <a:ea typeface="Canva Sans"/>
                <a:cs typeface="Canva Sans"/>
                <a:sym typeface="Canva Sans"/>
              </a:rPr>
              <a:t> real </a:t>
            </a:r>
            <a:r>
              <a:rPr lang="en-US" sz="2351" dirty="0" err="1">
                <a:solidFill>
                  <a:srgbClr val="FFFFFF"/>
                </a:solidFill>
                <a:latin typeface="Canva Sans"/>
                <a:ea typeface="Canva Sans"/>
                <a:cs typeface="Canva Sans"/>
                <a:sym typeface="Canva Sans"/>
              </a:rPr>
              <a:t>sobre</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dispositivos</a:t>
            </a:r>
            <a:r>
              <a:rPr lang="en-US" sz="2351" dirty="0">
                <a:solidFill>
                  <a:srgbClr val="FFFFFF"/>
                </a:solidFill>
                <a:latin typeface="Canva Sans"/>
                <a:ea typeface="Canva Sans"/>
                <a:cs typeface="Canva Sans"/>
                <a:sym typeface="Canva Sans"/>
              </a:rPr>
              <a:t> edge </a:t>
            </a:r>
            <a:r>
              <a:rPr lang="en-US" sz="2351" dirty="0" err="1">
                <a:solidFill>
                  <a:srgbClr val="FFFFFF"/>
                </a:solidFill>
                <a:latin typeface="Canva Sans"/>
                <a:ea typeface="Canva Sans"/>
                <a:cs typeface="Canva Sans"/>
                <a:sym typeface="Canva Sans"/>
              </a:rPr>
              <a:t>mediante</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LiteRT</a:t>
            </a:r>
            <a:r>
              <a:rPr lang="en-US" sz="2351" dirty="0">
                <a:solidFill>
                  <a:srgbClr val="FFFFFF"/>
                </a:solidFill>
                <a:latin typeface="Canva Sans"/>
                <a:ea typeface="Canva Sans"/>
                <a:cs typeface="Canva Sans"/>
                <a:sym typeface="Canva Sans"/>
              </a:rPr>
              <a:t>. El </a:t>
            </a:r>
            <a:r>
              <a:rPr lang="en-US" sz="2351" dirty="0" err="1">
                <a:solidFill>
                  <a:srgbClr val="FFFFFF"/>
                </a:solidFill>
                <a:latin typeface="Canva Sans"/>
                <a:ea typeface="Canva Sans"/>
                <a:cs typeface="Canva Sans"/>
                <a:sym typeface="Canva Sans"/>
              </a:rPr>
              <a:t>sistema</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exhibe</a:t>
            </a:r>
            <a:r>
              <a:rPr lang="en-US" sz="2351" dirty="0">
                <a:solidFill>
                  <a:srgbClr val="FFFFFF"/>
                </a:solidFill>
                <a:latin typeface="Canva Sans"/>
                <a:ea typeface="Canva Sans"/>
                <a:cs typeface="Canva Sans"/>
                <a:sym typeface="Canva Sans"/>
              </a:rPr>
              <a:t> un </a:t>
            </a:r>
            <a:r>
              <a:rPr lang="en-US" sz="2351" dirty="0" err="1">
                <a:solidFill>
                  <a:srgbClr val="FFFFFF"/>
                </a:solidFill>
                <a:latin typeface="Canva Sans"/>
                <a:ea typeface="Canva Sans"/>
                <a:cs typeface="Canva Sans"/>
                <a:sym typeface="Canva Sans"/>
              </a:rPr>
              <a:t>dominio</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excepcional</a:t>
            </a:r>
            <a:r>
              <a:rPr lang="en-US" sz="2351" dirty="0">
                <a:solidFill>
                  <a:srgbClr val="FFFFFF"/>
                </a:solidFill>
                <a:latin typeface="Canva Sans"/>
                <a:ea typeface="Canva Sans"/>
                <a:cs typeface="Canva Sans"/>
                <a:sym typeface="Canva Sans"/>
              </a:rPr>
              <a:t> de la </a:t>
            </a:r>
            <a:r>
              <a:rPr lang="en-US" sz="2351" dirty="0" err="1">
                <a:solidFill>
                  <a:srgbClr val="FFFFFF"/>
                </a:solidFill>
                <a:latin typeface="Canva Sans"/>
                <a:ea typeface="Canva Sans"/>
                <a:cs typeface="Canva Sans"/>
                <a:sym typeface="Canva Sans"/>
              </a:rPr>
              <a:t>geometría</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espacial</a:t>
            </a:r>
            <a:r>
              <a:rPr lang="en-US" sz="2351" dirty="0">
                <a:solidFill>
                  <a:srgbClr val="FFFFFF"/>
                </a:solidFill>
                <a:latin typeface="Canva Sans"/>
                <a:ea typeface="Canva Sans"/>
                <a:cs typeface="Canva Sans"/>
                <a:sym typeface="Canva Sans"/>
              </a:rPr>
              <a:t>, con </a:t>
            </a:r>
            <a:r>
              <a:rPr lang="en-US" sz="2351" dirty="0" err="1">
                <a:solidFill>
                  <a:srgbClr val="FFFFFF"/>
                </a:solidFill>
                <a:latin typeface="Canva Sans"/>
                <a:ea typeface="Canva Sans"/>
                <a:cs typeface="Canva Sans"/>
                <a:sym typeface="Canva Sans"/>
              </a:rPr>
              <a:t>una</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precisión</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casi</a:t>
            </a:r>
            <a:r>
              <a:rPr lang="en-US" sz="2351" dirty="0">
                <a:solidFill>
                  <a:srgbClr val="FFFFFF"/>
                </a:solidFill>
                <a:latin typeface="Canva Sans"/>
                <a:ea typeface="Canva Sans"/>
                <a:cs typeface="Canva Sans"/>
                <a:sym typeface="Canva Sans"/>
              </a:rPr>
              <a:t> perfecta (&gt;99%) </a:t>
            </a:r>
            <a:r>
              <a:rPr lang="en-US" sz="2351" dirty="0" err="1">
                <a:solidFill>
                  <a:srgbClr val="FFFFFF"/>
                </a:solidFill>
                <a:latin typeface="Canva Sans"/>
                <a:ea typeface="Canva Sans"/>
                <a:cs typeface="Canva Sans"/>
                <a:sym typeface="Canva Sans"/>
              </a:rPr>
              <a:t>en</a:t>
            </a:r>
            <a:r>
              <a:rPr lang="en-US" sz="2351" dirty="0">
                <a:solidFill>
                  <a:srgbClr val="FFFFFF"/>
                </a:solidFill>
                <a:latin typeface="Canva Sans"/>
                <a:ea typeface="Canva Sans"/>
                <a:cs typeface="Canva Sans"/>
                <a:sym typeface="Canva Sans"/>
              </a:rPr>
              <a:t> la </a:t>
            </a:r>
            <a:r>
              <a:rPr lang="en-US" sz="2351" dirty="0" err="1">
                <a:solidFill>
                  <a:srgbClr val="FFFFFF"/>
                </a:solidFill>
                <a:latin typeface="Canva Sans"/>
                <a:ea typeface="Canva Sans"/>
                <a:cs typeface="Canva Sans"/>
                <a:sym typeface="Canva Sans"/>
              </a:rPr>
              <a:t>detección</a:t>
            </a:r>
            <a:r>
              <a:rPr lang="en-US" sz="2351" dirty="0">
                <a:solidFill>
                  <a:srgbClr val="FFFFFF"/>
                </a:solidFill>
                <a:latin typeface="Canva Sans"/>
                <a:ea typeface="Canva Sans"/>
                <a:cs typeface="Canva Sans"/>
                <a:sym typeface="Canva Sans"/>
              </a:rPr>
              <a:t> de </a:t>
            </a:r>
            <a:r>
              <a:rPr lang="en-US" sz="2351" dirty="0" err="1">
                <a:solidFill>
                  <a:srgbClr val="FFFFFF"/>
                </a:solidFill>
                <a:latin typeface="Canva Sans"/>
                <a:ea typeface="Canva Sans"/>
                <a:cs typeface="Canva Sans"/>
                <a:sym typeface="Canva Sans"/>
              </a:rPr>
              <a:t>bordes</a:t>
            </a:r>
            <a:r>
              <a:rPr lang="en-US" sz="2351" dirty="0">
                <a:solidFill>
                  <a:srgbClr val="FFFFFF"/>
                </a:solidFill>
                <a:latin typeface="Canva Sans"/>
                <a:ea typeface="Canva Sans"/>
                <a:cs typeface="Canva Sans"/>
                <a:sym typeface="Canva Sans"/>
              </a:rPr>
              <a:t> y </a:t>
            </a:r>
            <a:r>
              <a:rPr lang="en-US" sz="2351" dirty="0" err="1">
                <a:solidFill>
                  <a:srgbClr val="FFFFFF"/>
                </a:solidFill>
                <a:latin typeface="Canva Sans"/>
                <a:ea typeface="Canva Sans"/>
                <a:cs typeface="Canva Sans"/>
                <a:sym typeface="Canva Sans"/>
              </a:rPr>
              <a:t>esquinas</a:t>
            </a:r>
            <a:r>
              <a:rPr lang="en-US" sz="2351" dirty="0">
                <a:solidFill>
                  <a:srgbClr val="FFFFFF"/>
                </a:solidFill>
                <a:latin typeface="Canva Sans"/>
                <a:ea typeface="Canva Sans"/>
                <a:cs typeface="Canva Sans"/>
                <a:sym typeface="Canva Sans"/>
              </a:rPr>
              <a:t> de la mesa, y </a:t>
            </a:r>
            <a:r>
              <a:rPr lang="en-US" sz="2351" dirty="0" err="1">
                <a:solidFill>
                  <a:srgbClr val="FFFFFF"/>
                </a:solidFill>
                <a:latin typeface="Canva Sans"/>
                <a:ea typeface="Canva Sans"/>
                <a:cs typeface="Canva Sans"/>
                <a:sym typeface="Canva Sans"/>
              </a:rPr>
              <a:t>mantiene</a:t>
            </a:r>
            <a:r>
              <a:rPr lang="en-US" sz="2351" dirty="0">
                <a:solidFill>
                  <a:srgbClr val="FFFFFF"/>
                </a:solidFill>
                <a:latin typeface="Canva Sans"/>
                <a:ea typeface="Canva Sans"/>
                <a:cs typeface="Canva Sans"/>
                <a:sym typeface="Canva Sans"/>
              </a:rPr>
              <a:t> un </a:t>
            </a:r>
            <a:r>
              <a:rPr lang="en-US" sz="2351" dirty="0" err="1">
                <a:solidFill>
                  <a:srgbClr val="FFFFFF"/>
                </a:solidFill>
                <a:latin typeface="Canva Sans"/>
                <a:ea typeface="Canva Sans"/>
                <a:cs typeface="Canva Sans"/>
                <a:sym typeface="Canva Sans"/>
              </a:rPr>
              <a:t>rendimiento</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sólido</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en</a:t>
            </a:r>
            <a:r>
              <a:rPr lang="en-US" sz="2351" dirty="0">
                <a:solidFill>
                  <a:srgbClr val="FFFFFF"/>
                </a:solidFill>
                <a:latin typeface="Canva Sans"/>
                <a:ea typeface="Canva Sans"/>
                <a:cs typeface="Canva Sans"/>
                <a:sym typeface="Canva Sans"/>
              </a:rPr>
              <a:t> la </a:t>
            </a:r>
            <a:r>
              <a:rPr lang="en-US" sz="2351" dirty="0" err="1">
                <a:solidFill>
                  <a:srgbClr val="FFFFFF"/>
                </a:solidFill>
                <a:latin typeface="Canva Sans"/>
                <a:ea typeface="Canva Sans"/>
                <a:cs typeface="Canva Sans"/>
                <a:sym typeface="Canva Sans"/>
              </a:rPr>
              <a:t>identificación</a:t>
            </a:r>
            <a:r>
              <a:rPr lang="en-US" sz="2351" dirty="0">
                <a:solidFill>
                  <a:srgbClr val="FFFFFF"/>
                </a:solidFill>
                <a:latin typeface="Canva Sans"/>
                <a:ea typeface="Canva Sans"/>
                <a:cs typeface="Canva Sans"/>
                <a:sym typeface="Canva Sans"/>
              </a:rPr>
              <a:t> de bolas (</a:t>
            </a:r>
            <a:r>
              <a:rPr lang="en-US" sz="2351" dirty="0" err="1">
                <a:solidFill>
                  <a:srgbClr val="FFFFFF"/>
                </a:solidFill>
                <a:latin typeface="Canva Sans"/>
                <a:ea typeface="Canva Sans"/>
                <a:cs typeface="Canva Sans"/>
                <a:sym typeface="Canva Sans"/>
              </a:rPr>
              <a:t>mAP</a:t>
            </a:r>
            <a:r>
              <a:rPr lang="en-US" sz="2351" dirty="0">
                <a:solidFill>
                  <a:srgbClr val="FFFFFF"/>
                </a:solidFill>
                <a:latin typeface="Canva Sans"/>
                <a:ea typeface="Canva Sans"/>
                <a:cs typeface="Canva Sans"/>
                <a:sym typeface="Canva Sans"/>
              </a:rPr>
              <a:t> global de 0.836), </a:t>
            </a:r>
            <a:r>
              <a:rPr lang="en-US" sz="2351" dirty="0" err="1">
                <a:solidFill>
                  <a:srgbClr val="FFFFFF"/>
                </a:solidFill>
                <a:latin typeface="Canva Sans"/>
                <a:ea typeface="Canva Sans"/>
                <a:cs typeface="Canva Sans"/>
                <a:sym typeface="Canva Sans"/>
              </a:rPr>
              <a:t>destacando</a:t>
            </a:r>
            <a:r>
              <a:rPr lang="en-US" sz="2351" dirty="0">
                <a:solidFill>
                  <a:srgbClr val="FFFFFF"/>
                </a:solidFill>
                <a:latin typeface="Canva Sans"/>
                <a:ea typeface="Canva Sans"/>
                <a:cs typeface="Canva Sans"/>
                <a:sym typeface="Canva Sans"/>
              </a:rPr>
              <a:t> la </a:t>
            </a:r>
            <a:r>
              <a:rPr lang="en-US" sz="2351" dirty="0" err="1">
                <a:solidFill>
                  <a:srgbClr val="FFFFFF"/>
                </a:solidFill>
                <a:latin typeface="Canva Sans"/>
                <a:ea typeface="Canva Sans"/>
                <a:cs typeface="Canva Sans"/>
                <a:sym typeface="Canva Sans"/>
              </a:rPr>
              <a:t>fiabilidad</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en</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el</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seguimiento</a:t>
            </a:r>
            <a:r>
              <a:rPr lang="en-US" sz="2351" dirty="0">
                <a:solidFill>
                  <a:srgbClr val="FFFFFF"/>
                </a:solidFill>
                <a:latin typeface="Canva Sans"/>
                <a:ea typeface="Canva Sans"/>
                <a:cs typeface="Canva Sans"/>
                <a:sym typeface="Canva Sans"/>
              </a:rPr>
              <a:t> de la bola </a:t>
            </a:r>
            <a:r>
              <a:rPr lang="en-US" sz="2351" dirty="0" err="1">
                <a:solidFill>
                  <a:srgbClr val="FFFFFF"/>
                </a:solidFill>
                <a:latin typeface="Canva Sans"/>
                <a:ea typeface="Canva Sans"/>
                <a:cs typeface="Canva Sans"/>
                <a:sym typeface="Canva Sans"/>
              </a:rPr>
              <a:t>blanca</a:t>
            </a:r>
            <a:r>
              <a:rPr lang="en-US" sz="2351" dirty="0">
                <a:solidFill>
                  <a:srgbClr val="FFFFFF"/>
                </a:solidFill>
                <a:latin typeface="Canva Sans"/>
                <a:ea typeface="Canva Sans"/>
                <a:cs typeface="Canva Sans"/>
                <a:sym typeface="Canva Sans"/>
              </a:rPr>
              <a:t>. La </a:t>
            </a:r>
            <a:r>
              <a:rPr lang="en-US" sz="2351" dirty="0" err="1">
                <a:solidFill>
                  <a:srgbClr val="FFFFFF"/>
                </a:solidFill>
                <a:latin typeface="Canva Sans"/>
                <a:ea typeface="Canva Sans"/>
                <a:cs typeface="Canva Sans"/>
                <a:sym typeface="Canva Sans"/>
              </a:rPr>
              <a:t>estrategia</a:t>
            </a:r>
            <a:r>
              <a:rPr lang="en-US" sz="2351" dirty="0">
                <a:solidFill>
                  <a:srgbClr val="FFFFFF"/>
                </a:solidFill>
                <a:latin typeface="Canva Sans"/>
                <a:ea typeface="Canva Sans"/>
                <a:cs typeface="Canva Sans"/>
                <a:sym typeface="Canva Sans"/>
              </a:rPr>
              <a:t> de </a:t>
            </a:r>
            <a:r>
              <a:rPr lang="en-US" sz="2351" dirty="0" err="1">
                <a:solidFill>
                  <a:srgbClr val="FFFFFF"/>
                </a:solidFill>
                <a:latin typeface="Canva Sans"/>
                <a:ea typeface="Canva Sans"/>
                <a:cs typeface="Canva Sans"/>
                <a:sym typeface="Canva Sans"/>
              </a:rPr>
              <a:t>ajuste</a:t>
            </a:r>
            <a:r>
              <a:rPr lang="en-US" sz="2351" dirty="0">
                <a:solidFill>
                  <a:srgbClr val="FFFFFF"/>
                </a:solidFill>
                <a:latin typeface="Canva Sans"/>
                <a:ea typeface="Canva Sans"/>
                <a:cs typeface="Canva Sans"/>
                <a:sym typeface="Canva Sans"/>
              </a:rPr>
              <a:t> de </a:t>
            </a:r>
            <a:r>
              <a:rPr lang="en-US" sz="2351" dirty="0" err="1">
                <a:solidFill>
                  <a:srgbClr val="FFFFFF"/>
                </a:solidFill>
                <a:latin typeface="Canva Sans"/>
                <a:ea typeface="Canva Sans"/>
                <a:cs typeface="Canva Sans"/>
                <a:sym typeface="Canva Sans"/>
              </a:rPr>
              <a:t>pérdidas</a:t>
            </a:r>
            <a:r>
              <a:rPr lang="en-US" sz="2351" dirty="0">
                <a:solidFill>
                  <a:srgbClr val="FFFFFF"/>
                </a:solidFill>
                <a:latin typeface="Canva Sans"/>
                <a:ea typeface="Canva Sans"/>
                <a:cs typeface="Canva Sans"/>
                <a:sym typeface="Canva Sans"/>
              </a:rPr>
              <a:t> (box=7.5) </a:t>
            </a:r>
            <a:r>
              <a:rPr lang="en-US" sz="2351" dirty="0" err="1">
                <a:solidFill>
                  <a:srgbClr val="FFFFFF"/>
                </a:solidFill>
                <a:latin typeface="Canva Sans"/>
                <a:ea typeface="Canva Sans"/>
                <a:cs typeface="Canva Sans"/>
                <a:sym typeface="Canva Sans"/>
              </a:rPr>
              <a:t>resultó</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exitosa</a:t>
            </a:r>
            <a:r>
              <a:rPr lang="en-US" sz="2351" dirty="0">
                <a:solidFill>
                  <a:srgbClr val="FFFFFF"/>
                </a:solidFill>
                <a:latin typeface="Canva Sans"/>
                <a:ea typeface="Canva Sans"/>
                <a:cs typeface="Canva Sans"/>
                <a:sym typeface="Canva Sans"/>
              </a:rPr>
              <a:t> al </a:t>
            </a:r>
            <a:r>
              <a:rPr lang="en-US" sz="2351" dirty="0" err="1">
                <a:solidFill>
                  <a:srgbClr val="FFFFFF"/>
                </a:solidFill>
                <a:latin typeface="Canva Sans"/>
                <a:ea typeface="Canva Sans"/>
                <a:cs typeface="Canva Sans"/>
                <a:sym typeface="Canva Sans"/>
              </a:rPr>
              <a:t>generar</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cajas</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delimitadoras</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muy</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ajustadas</a:t>
            </a:r>
            <a:r>
              <a:rPr lang="en-US" sz="2351" dirty="0">
                <a:solidFill>
                  <a:srgbClr val="FFFFFF"/>
                </a:solidFill>
                <a:latin typeface="Canva Sans"/>
                <a:ea typeface="Canva Sans"/>
                <a:cs typeface="Canva Sans"/>
                <a:sym typeface="Canva Sans"/>
              </a:rPr>
              <a:t> (mAP@50-95 de 0.55), </a:t>
            </a:r>
            <a:r>
              <a:rPr lang="en-US" sz="2351" dirty="0" err="1">
                <a:solidFill>
                  <a:srgbClr val="FFFFFF"/>
                </a:solidFill>
                <a:latin typeface="Canva Sans"/>
                <a:ea typeface="Canva Sans"/>
                <a:cs typeface="Canva Sans"/>
                <a:sym typeface="Canva Sans"/>
              </a:rPr>
              <a:t>aunque</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los</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resultados</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evidencian</a:t>
            </a:r>
            <a:r>
              <a:rPr lang="en-US" sz="2351" dirty="0">
                <a:solidFill>
                  <a:srgbClr val="FFFFFF"/>
                </a:solidFill>
                <a:latin typeface="Canva Sans"/>
                <a:ea typeface="Canva Sans"/>
                <a:cs typeface="Canva Sans"/>
                <a:sym typeface="Canva Sans"/>
              </a:rPr>
              <a:t> la </a:t>
            </a:r>
            <a:r>
              <a:rPr lang="en-US" sz="2351" dirty="0" err="1">
                <a:solidFill>
                  <a:srgbClr val="FFFFFF"/>
                </a:solidFill>
                <a:latin typeface="Canva Sans"/>
                <a:ea typeface="Canva Sans"/>
                <a:cs typeface="Canva Sans"/>
                <a:sym typeface="Canva Sans"/>
              </a:rPr>
              <a:t>necesidad</a:t>
            </a:r>
            <a:r>
              <a:rPr lang="en-US" sz="2351" dirty="0">
                <a:solidFill>
                  <a:srgbClr val="FFFFFF"/>
                </a:solidFill>
                <a:latin typeface="Canva Sans"/>
                <a:ea typeface="Canva Sans"/>
                <a:cs typeface="Canva Sans"/>
                <a:sym typeface="Canva Sans"/>
              </a:rPr>
              <a:t> de </a:t>
            </a:r>
            <a:r>
              <a:rPr lang="en-US" sz="2351" dirty="0" err="1">
                <a:solidFill>
                  <a:srgbClr val="FFFFFF"/>
                </a:solidFill>
                <a:latin typeface="Canva Sans"/>
                <a:ea typeface="Canva Sans"/>
                <a:cs typeface="Canva Sans"/>
                <a:sym typeface="Canva Sans"/>
              </a:rPr>
              <a:t>una</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limpieza</a:t>
            </a:r>
            <a:r>
              <a:rPr lang="en-US" sz="2351" dirty="0">
                <a:solidFill>
                  <a:srgbClr val="FFFFFF"/>
                </a:solidFill>
                <a:latin typeface="Canva Sans"/>
                <a:ea typeface="Canva Sans"/>
                <a:cs typeface="Canva Sans"/>
                <a:sym typeface="Canva Sans"/>
              </a:rPr>
              <a:t> de </a:t>
            </a:r>
            <a:r>
              <a:rPr lang="en-US" sz="2351" dirty="0" err="1">
                <a:solidFill>
                  <a:srgbClr val="FFFFFF"/>
                </a:solidFill>
                <a:latin typeface="Canva Sans"/>
                <a:ea typeface="Canva Sans"/>
                <a:cs typeface="Canva Sans"/>
                <a:sym typeface="Canva Sans"/>
              </a:rPr>
              <a:t>datos</a:t>
            </a:r>
            <a:r>
              <a:rPr lang="en-US" sz="2351" dirty="0">
                <a:solidFill>
                  <a:srgbClr val="FFFFFF"/>
                </a:solidFill>
                <a:latin typeface="Canva Sans"/>
                <a:ea typeface="Canva Sans"/>
                <a:cs typeface="Canva Sans"/>
                <a:sym typeface="Canva Sans"/>
              </a:rPr>
              <a:t> para </a:t>
            </a:r>
            <a:r>
              <a:rPr lang="en-US" sz="2351" dirty="0" err="1">
                <a:solidFill>
                  <a:srgbClr val="FFFFFF"/>
                </a:solidFill>
                <a:latin typeface="Canva Sans"/>
                <a:ea typeface="Canva Sans"/>
                <a:cs typeface="Canva Sans"/>
                <a:sym typeface="Canva Sans"/>
              </a:rPr>
              <a:t>eliminar</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clases</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ruidosas</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como</a:t>
            </a:r>
            <a:r>
              <a:rPr lang="en-US" sz="2351" dirty="0">
                <a:solidFill>
                  <a:srgbClr val="FFFFFF"/>
                </a:solidFill>
                <a:latin typeface="Canva Sans"/>
                <a:ea typeface="Canva Sans"/>
                <a:cs typeface="Canva Sans"/>
                <a:sym typeface="Canva Sans"/>
              </a:rPr>
              <a:t> la </a:t>
            </a:r>
            <a:r>
              <a:rPr lang="en-US" sz="2351" dirty="0" err="1">
                <a:solidFill>
                  <a:srgbClr val="FFFFFF"/>
                </a:solidFill>
                <a:latin typeface="Canva Sans"/>
                <a:ea typeface="Canva Sans"/>
                <a:cs typeface="Canva Sans"/>
                <a:sym typeface="Canva Sans"/>
              </a:rPr>
              <a:t>clase</a:t>
            </a:r>
            <a:r>
              <a:rPr lang="en-US" sz="2351" dirty="0">
                <a:solidFill>
                  <a:srgbClr val="FFFFFF"/>
                </a:solidFill>
                <a:latin typeface="Canva Sans"/>
                <a:ea typeface="Canva Sans"/>
                <a:cs typeface="Canva Sans"/>
                <a:sym typeface="Canva Sans"/>
              </a:rPr>
              <a:t> 94) y </a:t>
            </a:r>
            <a:r>
              <a:rPr lang="en-US" sz="2351" dirty="0" err="1">
                <a:solidFill>
                  <a:srgbClr val="FFFFFF"/>
                </a:solidFill>
                <a:latin typeface="Canva Sans"/>
                <a:ea typeface="Canva Sans"/>
                <a:cs typeface="Canva Sans"/>
                <a:sym typeface="Canva Sans"/>
              </a:rPr>
              <a:t>equilibrar</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el</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rendimiento</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en</a:t>
            </a:r>
            <a:r>
              <a:rPr lang="en-US" sz="2351" dirty="0">
                <a:solidFill>
                  <a:srgbClr val="FFFFFF"/>
                </a:solidFill>
                <a:latin typeface="Canva Sans"/>
                <a:ea typeface="Canva Sans"/>
                <a:cs typeface="Canva Sans"/>
                <a:sym typeface="Canva Sans"/>
              </a:rPr>
              <a:t> bolas </a:t>
            </a:r>
            <a:r>
              <a:rPr lang="en-US" sz="2351" dirty="0" err="1">
                <a:solidFill>
                  <a:srgbClr val="FFFFFF"/>
                </a:solidFill>
                <a:latin typeface="Canva Sans"/>
                <a:ea typeface="Canva Sans"/>
                <a:cs typeface="Canva Sans"/>
                <a:sym typeface="Canva Sans"/>
              </a:rPr>
              <a:t>específicas</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en</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futuras</a:t>
            </a:r>
            <a:r>
              <a:rPr lang="en-US" sz="2351" dirty="0">
                <a:solidFill>
                  <a:srgbClr val="FFFFFF"/>
                </a:solidFill>
                <a:latin typeface="Canva Sans"/>
                <a:ea typeface="Canva Sans"/>
                <a:cs typeface="Canva Sans"/>
                <a:sym typeface="Canva Sans"/>
              </a:rPr>
              <a:t> </a:t>
            </a:r>
            <a:r>
              <a:rPr lang="en-US" sz="2351" dirty="0" err="1">
                <a:solidFill>
                  <a:srgbClr val="FFFFFF"/>
                </a:solidFill>
                <a:latin typeface="Canva Sans"/>
                <a:ea typeface="Canva Sans"/>
                <a:cs typeface="Canva Sans"/>
                <a:sym typeface="Canva Sans"/>
              </a:rPr>
              <a:t>iteraciones</a:t>
            </a:r>
            <a:r>
              <a:rPr lang="en-US" sz="2351" dirty="0">
                <a:solidFill>
                  <a:srgbClr val="FFFFFF"/>
                </a:solidFill>
                <a:latin typeface="Canva Sans"/>
                <a:ea typeface="Canva Sans"/>
                <a:cs typeface="Canva Sans"/>
                <a:sym typeface="Canva Sans"/>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410104" y="1800869"/>
            <a:ext cx="7569935" cy="1708122"/>
          </a:xfrm>
          <a:prstGeom prst="rect">
            <a:avLst/>
          </a:prstGeom>
        </p:spPr>
        <p:txBody>
          <a:bodyPr lIns="0" tIns="0" rIns="0" bIns="0" rtlCol="0" anchor="t">
            <a:spAutoFit/>
          </a:bodyPr>
          <a:lstStyle/>
          <a:p>
            <a:pPr algn="l">
              <a:lnSpc>
                <a:spcPts val="6597"/>
              </a:lnSpc>
            </a:pPr>
            <a:r>
              <a:rPr lang="en-US" sz="7018" b="1" spc="-252">
                <a:solidFill>
                  <a:srgbClr val="FFFFFF"/>
                </a:solidFill>
                <a:latin typeface="Garet Bold"/>
                <a:ea typeface="Garet Bold"/>
                <a:cs typeface="Garet Bold"/>
                <a:sym typeface="Garet Bold"/>
              </a:rPr>
              <a:t>¿QUÉ PROBLEMA RESOLVEMOS?</a:t>
            </a:r>
          </a:p>
        </p:txBody>
      </p:sp>
      <p:grpSp>
        <p:nvGrpSpPr>
          <p:cNvPr id="9" name="Group 9"/>
          <p:cNvGrpSpPr/>
          <p:nvPr/>
        </p:nvGrpSpPr>
        <p:grpSpPr>
          <a:xfrm>
            <a:off x="514615" y="596565"/>
            <a:ext cx="895489" cy="89548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580955" y="8875257"/>
            <a:ext cx="895489" cy="89548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739362" y="461823"/>
            <a:ext cx="895489" cy="89548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6739362" y="8933792"/>
            <a:ext cx="895489" cy="895489"/>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1" name="AutoShape 21"/>
          <p:cNvSpPr/>
          <p:nvPr/>
        </p:nvSpPr>
        <p:spPr>
          <a:xfrm>
            <a:off x="9144000" y="1056966"/>
            <a:ext cx="0" cy="8201334"/>
          </a:xfrm>
          <a:prstGeom prst="line">
            <a:avLst/>
          </a:prstGeom>
          <a:ln w="9525" cap="flat">
            <a:solidFill>
              <a:srgbClr val="FFFFFF"/>
            </a:solidFill>
            <a:prstDash val="solid"/>
            <a:headEnd type="none" w="sm" len="sm"/>
            <a:tailEnd type="none" w="sm" len="sm"/>
          </a:ln>
        </p:spPr>
        <p:txBody>
          <a:bodyPr/>
          <a:lstStyle/>
          <a:p>
            <a:endParaRPr lang="es-CO"/>
          </a:p>
        </p:txBody>
      </p:sp>
      <p:sp>
        <p:nvSpPr>
          <p:cNvPr id="22" name="TextBox 22"/>
          <p:cNvSpPr txBox="1"/>
          <p:nvPr/>
        </p:nvSpPr>
        <p:spPr>
          <a:xfrm>
            <a:off x="1753721" y="3784320"/>
            <a:ext cx="6882702" cy="3853818"/>
          </a:xfrm>
          <a:prstGeom prst="rect">
            <a:avLst/>
          </a:prstGeom>
        </p:spPr>
        <p:txBody>
          <a:bodyPr lIns="0" tIns="0" rIns="0" bIns="0" rtlCol="0" anchor="t">
            <a:spAutoFit/>
          </a:bodyPr>
          <a:lstStyle/>
          <a:p>
            <a:pPr algn="just">
              <a:lnSpc>
                <a:spcPts val="4409"/>
              </a:lnSpc>
              <a:spcBef>
                <a:spcPct val="0"/>
              </a:spcBef>
            </a:pPr>
            <a:r>
              <a:rPr lang="en-US" sz="3149">
                <a:solidFill>
                  <a:srgbClr val="FFFFFF"/>
                </a:solidFill>
                <a:latin typeface="Inter"/>
                <a:ea typeface="Inter"/>
                <a:cs typeface="Inter"/>
                <a:sym typeface="Inter"/>
              </a:rPr>
              <a:t>El billar es un deporte de alta precisión donde la gestión del puntaje y el arbitraje dependen casi exclusivamente de la intervención humana. En entornos recreativos y semiprofesionales, esto conlleva tres problemas principales:</a:t>
            </a:r>
          </a:p>
        </p:txBody>
      </p:sp>
      <p:grpSp>
        <p:nvGrpSpPr>
          <p:cNvPr id="23" name="Group 23"/>
          <p:cNvGrpSpPr/>
          <p:nvPr/>
        </p:nvGrpSpPr>
        <p:grpSpPr>
          <a:xfrm>
            <a:off x="9692151" y="1619894"/>
            <a:ext cx="7047211" cy="7047211"/>
            <a:chOff x="0" y="0"/>
            <a:chExt cx="812800" cy="812800"/>
          </a:xfrm>
        </p:grpSpPr>
        <p:sp>
          <p:nvSpPr>
            <p:cNvPr id="24" name="Freeform 24"/>
            <p:cNvSpPr/>
            <p:nvPr/>
          </p:nvSpPr>
          <p:spPr>
            <a:xfrm>
              <a:off x="0" y="0"/>
              <a:ext cx="812800" cy="812800"/>
            </a:xfrm>
            <a:custGeom>
              <a:avLst/>
              <a:gdLst/>
              <a:ahLst/>
              <a:cxnLst/>
              <a:rect l="l" t="t" r="r" b="b"/>
              <a:pathLst>
                <a:path w="812800" h="812800">
                  <a:moveTo>
                    <a:pt x="95576" y="0"/>
                  </a:moveTo>
                  <a:lnTo>
                    <a:pt x="717224" y="0"/>
                  </a:lnTo>
                  <a:cubicBezTo>
                    <a:pt x="770009" y="0"/>
                    <a:pt x="812800" y="42791"/>
                    <a:pt x="812800" y="95576"/>
                  </a:cubicBezTo>
                  <a:lnTo>
                    <a:pt x="812800" y="717224"/>
                  </a:lnTo>
                  <a:cubicBezTo>
                    <a:pt x="812800" y="770009"/>
                    <a:pt x="770009" y="812800"/>
                    <a:pt x="717224" y="812800"/>
                  </a:cubicBezTo>
                  <a:lnTo>
                    <a:pt x="95576" y="812800"/>
                  </a:lnTo>
                  <a:cubicBezTo>
                    <a:pt x="42791" y="812800"/>
                    <a:pt x="0" y="770009"/>
                    <a:pt x="0" y="717224"/>
                  </a:cubicBezTo>
                  <a:lnTo>
                    <a:pt x="0" y="95576"/>
                  </a:lnTo>
                  <a:cubicBezTo>
                    <a:pt x="0" y="42791"/>
                    <a:pt x="42791" y="0"/>
                    <a:pt x="95576" y="0"/>
                  </a:cubicBezTo>
                  <a:close/>
                </a:path>
              </a:pathLst>
            </a:custGeom>
            <a:blipFill>
              <a:blip r:embed="rId2"/>
              <a:stretch>
                <a:fillRect l="-24906" r="-24906"/>
              </a:stretch>
            </a:blipFill>
            <a:ln w="9525" cap="rnd">
              <a:solidFill>
                <a:srgbClr val="FFFFFF"/>
              </a:solidFill>
              <a:prstDash val="solid"/>
              <a:round/>
            </a:ln>
          </p:spPr>
          <p:txBody>
            <a:bodyPr/>
            <a:lstStyle/>
            <a:p>
              <a:endParaRPr lang="es-CO"/>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2323029" y="1673029"/>
            <a:ext cx="14149136" cy="879447"/>
          </a:xfrm>
          <a:prstGeom prst="rect">
            <a:avLst/>
          </a:prstGeom>
        </p:spPr>
        <p:txBody>
          <a:bodyPr lIns="0" tIns="0" rIns="0" bIns="0" rtlCol="0" anchor="t">
            <a:spAutoFit/>
          </a:bodyPr>
          <a:lstStyle/>
          <a:p>
            <a:pPr algn="l">
              <a:lnSpc>
                <a:spcPts val="6597"/>
              </a:lnSpc>
            </a:pPr>
            <a:r>
              <a:rPr lang="en-US" sz="7018" b="1" spc="-252">
                <a:solidFill>
                  <a:srgbClr val="FFFFFF"/>
                </a:solidFill>
                <a:latin typeface="Garet Bold"/>
                <a:ea typeface="Garet Bold"/>
                <a:cs typeface="Garet Bold"/>
                <a:sym typeface="Garet Bold"/>
              </a:rPr>
              <a:t>¿QUÉ PROBLEMA RESOLVEMOS?</a:t>
            </a:r>
          </a:p>
        </p:txBody>
      </p:sp>
      <p:grpSp>
        <p:nvGrpSpPr>
          <p:cNvPr id="9" name="Group 9"/>
          <p:cNvGrpSpPr/>
          <p:nvPr/>
        </p:nvGrpSpPr>
        <p:grpSpPr>
          <a:xfrm>
            <a:off x="514615" y="596565"/>
            <a:ext cx="895489" cy="89548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580955" y="8875257"/>
            <a:ext cx="895489" cy="89548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739362" y="461823"/>
            <a:ext cx="895489" cy="89548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6739362" y="8933792"/>
            <a:ext cx="895489" cy="895489"/>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1" name="TextBox 21"/>
          <p:cNvSpPr txBox="1"/>
          <p:nvPr/>
        </p:nvSpPr>
        <p:spPr>
          <a:xfrm>
            <a:off x="1753721" y="3138593"/>
            <a:ext cx="14985641" cy="6063618"/>
          </a:xfrm>
          <a:prstGeom prst="rect">
            <a:avLst/>
          </a:prstGeom>
        </p:spPr>
        <p:txBody>
          <a:bodyPr lIns="0" tIns="0" rIns="0" bIns="0" rtlCol="0" anchor="t">
            <a:spAutoFit/>
          </a:bodyPr>
          <a:lstStyle/>
          <a:p>
            <a:pPr marL="680062" lvl="1" indent="-340031" algn="just">
              <a:lnSpc>
                <a:spcPts val="4409"/>
              </a:lnSpc>
              <a:spcBef>
                <a:spcPct val="0"/>
              </a:spcBef>
              <a:buFont typeface="Arial"/>
              <a:buChar char="•"/>
            </a:pPr>
            <a:r>
              <a:rPr lang="en-US" sz="3149">
                <a:solidFill>
                  <a:srgbClr val="FFFFFF"/>
                </a:solidFill>
                <a:latin typeface="Inter"/>
                <a:ea typeface="Inter"/>
                <a:cs typeface="Inter"/>
                <a:sym typeface="Inter"/>
              </a:rPr>
              <a:t>Interrupción del flujo de juego: Los jugadores deben detenerse para anotar puntajes manualmente.</a:t>
            </a:r>
          </a:p>
          <a:p>
            <a:pPr algn="just">
              <a:lnSpc>
                <a:spcPts val="4409"/>
              </a:lnSpc>
              <a:spcBef>
                <a:spcPct val="0"/>
              </a:spcBef>
            </a:pPr>
            <a:endParaRPr lang="en-US" sz="3149">
              <a:solidFill>
                <a:srgbClr val="FFFFFF"/>
              </a:solidFill>
              <a:latin typeface="Inter"/>
              <a:ea typeface="Inter"/>
              <a:cs typeface="Inter"/>
              <a:sym typeface="Inter"/>
            </a:endParaRPr>
          </a:p>
          <a:p>
            <a:pPr marL="680062" lvl="1" indent="-340031" algn="just">
              <a:lnSpc>
                <a:spcPts val="4409"/>
              </a:lnSpc>
              <a:spcBef>
                <a:spcPct val="0"/>
              </a:spcBef>
              <a:buFont typeface="Arial"/>
              <a:buChar char="•"/>
            </a:pPr>
            <a:r>
              <a:rPr lang="en-US" sz="3149">
                <a:solidFill>
                  <a:srgbClr val="FFFFFF"/>
                </a:solidFill>
                <a:latin typeface="Inter"/>
                <a:ea typeface="Inter"/>
                <a:cs typeface="Inter"/>
                <a:sym typeface="Inter"/>
              </a:rPr>
              <a:t>Disputas subjetivas: En situaciones confusas (faltas, bolas que entran y salen, orden de turno), no hay un registro imparcial.</a:t>
            </a:r>
          </a:p>
          <a:p>
            <a:pPr algn="just">
              <a:lnSpc>
                <a:spcPts val="4409"/>
              </a:lnSpc>
              <a:spcBef>
                <a:spcPct val="0"/>
              </a:spcBef>
            </a:pPr>
            <a:endParaRPr lang="en-US" sz="3149">
              <a:solidFill>
                <a:srgbClr val="FFFFFF"/>
              </a:solidFill>
              <a:latin typeface="Inter"/>
              <a:ea typeface="Inter"/>
              <a:cs typeface="Inter"/>
              <a:sym typeface="Inter"/>
            </a:endParaRPr>
          </a:p>
          <a:p>
            <a:pPr marL="680062" lvl="1" indent="-340031" algn="just">
              <a:lnSpc>
                <a:spcPts val="4409"/>
              </a:lnSpc>
              <a:spcBef>
                <a:spcPct val="0"/>
              </a:spcBef>
              <a:buFont typeface="Arial"/>
              <a:buChar char="•"/>
            </a:pPr>
            <a:r>
              <a:rPr lang="en-US" sz="3149">
                <a:solidFill>
                  <a:srgbClr val="FFFFFF"/>
                </a:solidFill>
                <a:latin typeface="Inter"/>
                <a:ea typeface="Inter"/>
                <a:cs typeface="Inter"/>
                <a:sym typeface="Inter"/>
              </a:rPr>
              <a:t>Falta de métricas: A diferencia de los e-sports o deportes profesionalizados con "Ojo de Halcón" (Hawk-Eye), el jugador promedio no tiene estadísticas sobre su efectividad (porcentaje de aciertos, bolas más difíciles, etc.).</a:t>
            </a:r>
          </a:p>
          <a:p>
            <a:pPr algn="just">
              <a:lnSpc>
                <a:spcPts val="4409"/>
              </a:lnSpc>
              <a:spcBef>
                <a:spcPct val="0"/>
              </a:spcBef>
            </a:pPr>
            <a:endParaRPr lang="en-US" sz="3149">
              <a:solidFill>
                <a:srgbClr val="FFFFFF"/>
              </a:solidFill>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2792709" y="1950064"/>
            <a:ext cx="12702581" cy="879447"/>
          </a:xfrm>
          <a:prstGeom prst="rect">
            <a:avLst/>
          </a:prstGeom>
        </p:spPr>
        <p:txBody>
          <a:bodyPr lIns="0" tIns="0" rIns="0" bIns="0" rtlCol="0" anchor="t">
            <a:spAutoFit/>
          </a:bodyPr>
          <a:lstStyle/>
          <a:p>
            <a:pPr algn="ctr">
              <a:lnSpc>
                <a:spcPts val="6597"/>
              </a:lnSpc>
            </a:pPr>
            <a:r>
              <a:rPr lang="en-US" sz="7018" b="1" spc="-252">
                <a:solidFill>
                  <a:srgbClr val="FFFFFF"/>
                </a:solidFill>
                <a:latin typeface="Garet Bold"/>
                <a:ea typeface="Garet Bold"/>
                <a:cs typeface="Garet Bold"/>
                <a:sym typeface="Garet Bold"/>
              </a:rPr>
              <a:t>SOLUCIÓN PROPUESTA</a:t>
            </a:r>
          </a:p>
        </p:txBody>
      </p:sp>
      <p:grpSp>
        <p:nvGrpSpPr>
          <p:cNvPr id="9" name="Group 9"/>
          <p:cNvGrpSpPr/>
          <p:nvPr/>
        </p:nvGrpSpPr>
        <p:grpSpPr>
          <a:xfrm>
            <a:off x="514615" y="596565"/>
            <a:ext cx="895489" cy="89548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580955" y="8875257"/>
            <a:ext cx="895489" cy="89548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739362" y="461823"/>
            <a:ext cx="895489" cy="89548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6739362" y="8933792"/>
            <a:ext cx="895489" cy="895489"/>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1907401" y="3239087"/>
            <a:ext cx="14831962" cy="5154194"/>
            <a:chOff x="0" y="0"/>
            <a:chExt cx="1710665" cy="594466"/>
          </a:xfrm>
        </p:grpSpPr>
        <p:sp>
          <p:nvSpPr>
            <p:cNvPr id="22" name="Freeform 22"/>
            <p:cNvSpPr/>
            <p:nvPr/>
          </p:nvSpPr>
          <p:spPr>
            <a:xfrm>
              <a:off x="0" y="0"/>
              <a:ext cx="1710665" cy="594466"/>
            </a:xfrm>
            <a:custGeom>
              <a:avLst/>
              <a:gdLst/>
              <a:ahLst/>
              <a:cxnLst/>
              <a:rect l="l" t="t" r="r" b="b"/>
              <a:pathLst>
                <a:path w="1710665" h="594466">
                  <a:moveTo>
                    <a:pt x="45412" y="0"/>
                  </a:moveTo>
                  <a:lnTo>
                    <a:pt x="1665253" y="0"/>
                  </a:lnTo>
                  <a:cubicBezTo>
                    <a:pt x="1677297" y="0"/>
                    <a:pt x="1688848" y="4784"/>
                    <a:pt x="1697364" y="13301"/>
                  </a:cubicBezTo>
                  <a:cubicBezTo>
                    <a:pt x="1705881" y="21817"/>
                    <a:pt x="1710665" y="33368"/>
                    <a:pt x="1710665" y="45412"/>
                  </a:cubicBezTo>
                  <a:lnTo>
                    <a:pt x="1710665" y="549054"/>
                  </a:lnTo>
                  <a:cubicBezTo>
                    <a:pt x="1710665" y="561098"/>
                    <a:pt x="1705881" y="572649"/>
                    <a:pt x="1697364" y="581165"/>
                  </a:cubicBezTo>
                  <a:cubicBezTo>
                    <a:pt x="1688848" y="589682"/>
                    <a:pt x="1677297" y="594466"/>
                    <a:pt x="1665253" y="594466"/>
                  </a:cubicBezTo>
                  <a:lnTo>
                    <a:pt x="45412" y="594466"/>
                  </a:lnTo>
                  <a:cubicBezTo>
                    <a:pt x="33368" y="594466"/>
                    <a:pt x="21817" y="589682"/>
                    <a:pt x="13301" y="581165"/>
                  </a:cubicBezTo>
                  <a:cubicBezTo>
                    <a:pt x="4784" y="572649"/>
                    <a:pt x="0" y="561098"/>
                    <a:pt x="0" y="549054"/>
                  </a:cubicBezTo>
                  <a:lnTo>
                    <a:pt x="0" y="45412"/>
                  </a:lnTo>
                  <a:cubicBezTo>
                    <a:pt x="0" y="33368"/>
                    <a:pt x="4784" y="21817"/>
                    <a:pt x="13301" y="13301"/>
                  </a:cubicBezTo>
                  <a:cubicBezTo>
                    <a:pt x="21817" y="4784"/>
                    <a:pt x="33368" y="0"/>
                    <a:pt x="45412" y="0"/>
                  </a:cubicBezTo>
                  <a:close/>
                </a:path>
              </a:pathLst>
            </a:custGeom>
            <a:blipFill>
              <a:blip r:embed="rId2"/>
              <a:stretch>
                <a:fillRect t="-80520" b="-11562"/>
              </a:stretch>
            </a:blipFill>
            <a:ln w="9525" cap="rnd">
              <a:solidFill>
                <a:srgbClr val="FFFFFF"/>
              </a:solidFill>
              <a:prstDash val="solid"/>
              <a:round/>
            </a:ln>
          </p:spPr>
          <p:txBody>
            <a:bodyPr/>
            <a:lstStyle/>
            <a:p>
              <a:endParaRPr lang="es-CO"/>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14615" y="596565"/>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80955" y="8875257"/>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461823"/>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6739362" y="8933792"/>
            <a:ext cx="895489" cy="89548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0" name="AutoShape 20"/>
          <p:cNvSpPr/>
          <p:nvPr/>
        </p:nvSpPr>
        <p:spPr>
          <a:xfrm flipV="1">
            <a:off x="10629239" y="1179860"/>
            <a:ext cx="0" cy="8078440"/>
          </a:xfrm>
          <a:prstGeom prst="line">
            <a:avLst/>
          </a:prstGeom>
          <a:ln w="9525" cap="flat">
            <a:solidFill>
              <a:srgbClr val="FFFFFF"/>
            </a:solidFill>
            <a:prstDash val="solid"/>
            <a:headEnd type="none" w="sm" len="sm"/>
            <a:tailEnd type="none" w="sm" len="sm"/>
          </a:ln>
        </p:spPr>
        <p:txBody>
          <a:bodyPr/>
          <a:lstStyle/>
          <a:p>
            <a:endParaRPr lang="es-CO"/>
          </a:p>
        </p:txBody>
      </p:sp>
      <p:sp>
        <p:nvSpPr>
          <p:cNvPr id="21" name="TextBox 21"/>
          <p:cNvSpPr txBox="1"/>
          <p:nvPr/>
        </p:nvSpPr>
        <p:spPr>
          <a:xfrm>
            <a:off x="1476445" y="1425379"/>
            <a:ext cx="8695089" cy="7193663"/>
          </a:xfrm>
          <a:prstGeom prst="rect">
            <a:avLst/>
          </a:prstGeom>
        </p:spPr>
        <p:txBody>
          <a:bodyPr lIns="0" tIns="0" rIns="0" bIns="0" rtlCol="0" anchor="t">
            <a:spAutoFit/>
          </a:bodyPr>
          <a:lstStyle/>
          <a:p>
            <a:pPr algn="just">
              <a:lnSpc>
                <a:spcPts val="4073"/>
              </a:lnSpc>
              <a:spcBef>
                <a:spcPct val="0"/>
              </a:spcBef>
            </a:pPr>
            <a:r>
              <a:rPr lang="en-US" sz="2909">
                <a:solidFill>
                  <a:srgbClr val="FFFFFF"/>
                </a:solidFill>
                <a:latin typeface="Inter"/>
                <a:ea typeface="Inter"/>
                <a:cs typeface="Inter"/>
                <a:sym typeface="Inter"/>
              </a:rPr>
              <a:t>La solución propuesta, denominada, consiste en un sistema de arbitraje autónomo basado en visión artificial que utiliza la arquitectura YOLOv11 para procesar en tiempo real una vista cenital de la mesa de juego. Mediante la detección simultánea de objetos y algoritmos de seguimiento (tracking), el software valida con precisión el ingreso de las bolas en las troneras y correlaciona espacial y temporalmente este evento con la posición de los usuarios, permitiendo identificar automáticamente qué jugador ejecutó el tiro y adjudicar el puntaje correspondiente, eliminando así la necesidad de registro manual y las disputas subjetivas.</a:t>
            </a:r>
          </a:p>
        </p:txBody>
      </p:sp>
      <p:grpSp>
        <p:nvGrpSpPr>
          <p:cNvPr id="22" name="Group 22"/>
          <p:cNvGrpSpPr/>
          <p:nvPr/>
        </p:nvGrpSpPr>
        <p:grpSpPr>
          <a:xfrm>
            <a:off x="11219077" y="1492054"/>
            <a:ext cx="5520285" cy="6901227"/>
            <a:chOff x="0" y="0"/>
            <a:chExt cx="636690" cy="795963"/>
          </a:xfrm>
        </p:grpSpPr>
        <p:sp>
          <p:nvSpPr>
            <p:cNvPr id="23" name="Freeform 23"/>
            <p:cNvSpPr/>
            <p:nvPr/>
          </p:nvSpPr>
          <p:spPr>
            <a:xfrm>
              <a:off x="0" y="0"/>
              <a:ext cx="636690" cy="795963"/>
            </a:xfrm>
            <a:custGeom>
              <a:avLst/>
              <a:gdLst/>
              <a:ahLst/>
              <a:cxnLst/>
              <a:rect l="l" t="t" r="r" b="b"/>
              <a:pathLst>
                <a:path w="636690" h="795963">
                  <a:moveTo>
                    <a:pt x="122013" y="0"/>
                  </a:moveTo>
                  <a:lnTo>
                    <a:pt x="514677" y="0"/>
                  </a:lnTo>
                  <a:cubicBezTo>
                    <a:pt x="547037" y="0"/>
                    <a:pt x="578071" y="12855"/>
                    <a:pt x="600953" y="35737"/>
                  </a:cubicBezTo>
                  <a:cubicBezTo>
                    <a:pt x="623835" y="58619"/>
                    <a:pt x="636690" y="89653"/>
                    <a:pt x="636690" y="122013"/>
                  </a:cubicBezTo>
                  <a:lnTo>
                    <a:pt x="636690" y="673950"/>
                  </a:lnTo>
                  <a:cubicBezTo>
                    <a:pt x="636690" y="741336"/>
                    <a:pt x="582063" y="795963"/>
                    <a:pt x="514677" y="795963"/>
                  </a:cubicBezTo>
                  <a:lnTo>
                    <a:pt x="122013" y="795963"/>
                  </a:lnTo>
                  <a:cubicBezTo>
                    <a:pt x="89653" y="795963"/>
                    <a:pt x="58619" y="783108"/>
                    <a:pt x="35737" y="760226"/>
                  </a:cubicBezTo>
                  <a:cubicBezTo>
                    <a:pt x="12855" y="737344"/>
                    <a:pt x="0" y="706309"/>
                    <a:pt x="0" y="673950"/>
                  </a:cubicBezTo>
                  <a:lnTo>
                    <a:pt x="0" y="122013"/>
                  </a:lnTo>
                  <a:cubicBezTo>
                    <a:pt x="0" y="89653"/>
                    <a:pt x="12855" y="58619"/>
                    <a:pt x="35737" y="35737"/>
                  </a:cubicBezTo>
                  <a:cubicBezTo>
                    <a:pt x="58619" y="12855"/>
                    <a:pt x="89653" y="0"/>
                    <a:pt x="122013" y="0"/>
                  </a:cubicBezTo>
                  <a:close/>
                </a:path>
              </a:pathLst>
            </a:custGeom>
            <a:blipFill>
              <a:blip r:embed="rId2"/>
              <a:stretch>
                <a:fillRect l="-43644" r="-43644"/>
              </a:stretch>
            </a:blipFill>
            <a:ln w="9525" cap="rnd">
              <a:solidFill>
                <a:srgbClr val="FFFFFF"/>
              </a:solidFill>
              <a:prstDash val="solid"/>
              <a:round/>
            </a:ln>
          </p:spPr>
          <p:txBody>
            <a:bodyPr/>
            <a:lstStyle/>
            <a:p>
              <a:endParaRPr lang="es-CO"/>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514615" y="596565"/>
            <a:ext cx="895489" cy="89548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580955" y="8875257"/>
            <a:ext cx="895489" cy="89548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6739362" y="461823"/>
            <a:ext cx="895489" cy="8954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6739362" y="8933792"/>
            <a:ext cx="895489" cy="89548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655113" y="1692887"/>
            <a:ext cx="8880035" cy="6901227"/>
            <a:chOff x="0" y="0"/>
            <a:chExt cx="1024191" cy="795963"/>
          </a:xfrm>
        </p:grpSpPr>
        <p:sp>
          <p:nvSpPr>
            <p:cNvPr id="21" name="Freeform 21"/>
            <p:cNvSpPr/>
            <p:nvPr/>
          </p:nvSpPr>
          <p:spPr>
            <a:xfrm>
              <a:off x="0" y="0"/>
              <a:ext cx="1024191" cy="795963"/>
            </a:xfrm>
            <a:custGeom>
              <a:avLst/>
              <a:gdLst/>
              <a:ahLst/>
              <a:cxnLst/>
              <a:rect l="l" t="t" r="r" b="b"/>
              <a:pathLst>
                <a:path w="1024191" h="795963">
                  <a:moveTo>
                    <a:pt x="75850" y="0"/>
                  </a:moveTo>
                  <a:lnTo>
                    <a:pt x="948342" y="0"/>
                  </a:lnTo>
                  <a:cubicBezTo>
                    <a:pt x="990232" y="0"/>
                    <a:pt x="1024191" y="33959"/>
                    <a:pt x="1024191" y="75850"/>
                  </a:cubicBezTo>
                  <a:lnTo>
                    <a:pt x="1024191" y="720113"/>
                  </a:lnTo>
                  <a:cubicBezTo>
                    <a:pt x="1024191" y="740230"/>
                    <a:pt x="1016200" y="759522"/>
                    <a:pt x="1001976" y="773747"/>
                  </a:cubicBezTo>
                  <a:cubicBezTo>
                    <a:pt x="987751" y="787971"/>
                    <a:pt x="968458" y="795963"/>
                    <a:pt x="948342" y="795963"/>
                  </a:cubicBezTo>
                  <a:lnTo>
                    <a:pt x="75850" y="795963"/>
                  </a:lnTo>
                  <a:cubicBezTo>
                    <a:pt x="55733" y="795963"/>
                    <a:pt x="36440" y="787971"/>
                    <a:pt x="22216" y="773747"/>
                  </a:cubicBezTo>
                  <a:cubicBezTo>
                    <a:pt x="7991" y="759522"/>
                    <a:pt x="0" y="740230"/>
                    <a:pt x="0" y="720113"/>
                  </a:cubicBezTo>
                  <a:lnTo>
                    <a:pt x="0" y="75850"/>
                  </a:lnTo>
                  <a:cubicBezTo>
                    <a:pt x="0" y="33959"/>
                    <a:pt x="33959" y="0"/>
                    <a:pt x="75850" y="0"/>
                  </a:cubicBezTo>
                  <a:close/>
                </a:path>
              </a:pathLst>
            </a:custGeom>
            <a:blipFill>
              <a:blip r:embed="rId2"/>
              <a:stretch>
                <a:fillRect t="-14336" b="-14336"/>
              </a:stretch>
            </a:blipFill>
            <a:ln w="9525" cap="rnd">
              <a:solidFill>
                <a:srgbClr val="FFFFFF"/>
              </a:solidFill>
              <a:prstDash val="solid"/>
              <a:round/>
            </a:ln>
          </p:spPr>
          <p:txBody>
            <a:bodyPr/>
            <a:lstStyle/>
            <a:p>
              <a:endParaRPr lang="es-CO"/>
            </a:p>
          </p:txBody>
        </p:sp>
      </p:grpSp>
      <p:grpSp>
        <p:nvGrpSpPr>
          <p:cNvPr id="22" name="Group 22"/>
          <p:cNvGrpSpPr/>
          <p:nvPr/>
        </p:nvGrpSpPr>
        <p:grpSpPr>
          <a:xfrm>
            <a:off x="10804273" y="4264569"/>
            <a:ext cx="10379674" cy="3783248"/>
            <a:chOff x="0" y="0"/>
            <a:chExt cx="13839565" cy="5044331"/>
          </a:xfrm>
        </p:grpSpPr>
        <p:sp>
          <p:nvSpPr>
            <p:cNvPr id="23" name="TextBox 23"/>
            <p:cNvSpPr txBox="1"/>
            <p:nvPr/>
          </p:nvSpPr>
          <p:spPr>
            <a:xfrm>
              <a:off x="0" y="257175"/>
              <a:ext cx="13839565" cy="1861624"/>
            </a:xfrm>
            <a:prstGeom prst="rect">
              <a:avLst/>
            </a:prstGeom>
          </p:spPr>
          <p:txBody>
            <a:bodyPr lIns="0" tIns="0" rIns="0" bIns="0" rtlCol="0" anchor="t">
              <a:spAutoFit/>
            </a:bodyPr>
            <a:lstStyle/>
            <a:p>
              <a:pPr algn="l">
                <a:lnSpc>
                  <a:spcPts val="9886"/>
                </a:lnSpc>
              </a:pPr>
              <a:r>
                <a:rPr lang="en-US" sz="10517" b="1" spc="-378">
                  <a:solidFill>
                    <a:srgbClr val="FFFFFF"/>
                  </a:solidFill>
                  <a:latin typeface="Garet Bold"/>
                  <a:ea typeface="Garet Bold"/>
                  <a:cs typeface="Garet Bold"/>
                  <a:sym typeface="Garet Bold"/>
                </a:rPr>
                <a:t>DATASET </a:t>
              </a:r>
            </a:p>
          </p:txBody>
        </p:sp>
        <p:sp>
          <p:nvSpPr>
            <p:cNvPr id="24" name="TextBox 24"/>
            <p:cNvSpPr txBox="1"/>
            <p:nvPr/>
          </p:nvSpPr>
          <p:spPr>
            <a:xfrm>
              <a:off x="0" y="4591163"/>
              <a:ext cx="10457848" cy="453167"/>
            </a:xfrm>
            <a:prstGeom prst="rect">
              <a:avLst/>
            </a:prstGeom>
          </p:spPr>
          <p:txBody>
            <a:bodyPr lIns="0" tIns="0" rIns="0" bIns="0" rtlCol="0" anchor="t">
              <a:spAutoFit/>
            </a:bodyPr>
            <a:lstStyle/>
            <a:p>
              <a:pPr algn="just">
                <a:lnSpc>
                  <a:spcPts val="2853"/>
                </a:lnSpc>
                <a:spcBef>
                  <a:spcPct val="0"/>
                </a:spcBef>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2031112" y="2196631"/>
            <a:ext cx="7588857" cy="1708122"/>
          </a:xfrm>
          <a:prstGeom prst="rect">
            <a:avLst/>
          </a:prstGeom>
        </p:spPr>
        <p:txBody>
          <a:bodyPr lIns="0" tIns="0" rIns="0" bIns="0" rtlCol="0" anchor="t">
            <a:spAutoFit/>
          </a:bodyPr>
          <a:lstStyle/>
          <a:p>
            <a:pPr algn="l">
              <a:lnSpc>
                <a:spcPts val="6597"/>
              </a:lnSpc>
            </a:pPr>
            <a:r>
              <a:rPr lang="en-US" sz="7018" b="1" u="sng" spc="-252">
                <a:solidFill>
                  <a:srgbClr val="FFFFFF"/>
                </a:solidFill>
                <a:latin typeface="Garet Bold"/>
                <a:ea typeface="Garet Bold"/>
                <a:cs typeface="Garet Bold"/>
                <a:sym typeface="Garet Bold"/>
                <a:hlinkClick r:id="rId2" tooltip="https://app.roboflow.com/pdiproject/billiards-y0wwp-3qavo/1"/>
              </a:rPr>
              <a:t>BILLARDS - ROBOFLOW</a:t>
            </a:r>
          </a:p>
        </p:txBody>
      </p:sp>
      <p:grpSp>
        <p:nvGrpSpPr>
          <p:cNvPr id="9" name="Group 9"/>
          <p:cNvGrpSpPr/>
          <p:nvPr/>
        </p:nvGrpSpPr>
        <p:grpSpPr>
          <a:xfrm>
            <a:off x="514615" y="596565"/>
            <a:ext cx="895489" cy="89548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580955" y="8875257"/>
            <a:ext cx="895489" cy="89548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739362" y="461823"/>
            <a:ext cx="895489" cy="89548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6739362" y="8933792"/>
            <a:ext cx="895489" cy="895489"/>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1" name="AutoShape 21"/>
          <p:cNvSpPr/>
          <p:nvPr/>
        </p:nvSpPr>
        <p:spPr>
          <a:xfrm flipV="1">
            <a:off x="10419523" y="1044309"/>
            <a:ext cx="0" cy="8213991"/>
          </a:xfrm>
          <a:prstGeom prst="line">
            <a:avLst/>
          </a:prstGeom>
          <a:ln w="9525" cap="flat">
            <a:solidFill>
              <a:srgbClr val="FFFFFF"/>
            </a:solidFill>
            <a:prstDash val="solid"/>
            <a:headEnd type="none" w="sm" len="sm"/>
            <a:tailEnd type="none" w="sm" len="sm"/>
          </a:ln>
        </p:spPr>
        <p:txBody>
          <a:bodyPr/>
          <a:lstStyle/>
          <a:p>
            <a:endParaRPr lang="es-CO"/>
          </a:p>
        </p:txBody>
      </p:sp>
      <p:sp>
        <p:nvSpPr>
          <p:cNvPr id="22" name="TextBox 22"/>
          <p:cNvSpPr txBox="1"/>
          <p:nvPr/>
        </p:nvSpPr>
        <p:spPr>
          <a:xfrm>
            <a:off x="2031112" y="4184755"/>
            <a:ext cx="7588857" cy="3079116"/>
          </a:xfrm>
          <a:prstGeom prst="rect">
            <a:avLst/>
          </a:prstGeom>
        </p:spPr>
        <p:txBody>
          <a:bodyPr lIns="0" tIns="0" rIns="0" bIns="0" rtlCol="0" anchor="t">
            <a:spAutoFit/>
          </a:bodyPr>
          <a:lstStyle/>
          <a:p>
            <a:pPr algn="just">
              <a:lnSpc>
                <a:spcPts val="4059"/>
              </a:lnSpc>
              <a:spcBef>
                <a:spcPct val="0"/>
              </a:spcBef>
            </a:pPr>
            <a:r>
              <a:rPr lang="en-US" sz="2899">
                <a:solidFill>
                  <a:srgbClr val="FFFFFF"/>
                </a:solidFill>
                <a:latin typeface="Inter"/>
                <a:ea typeface="Inter"/>
                <a:cs typeface="Inter"/>
                <a:sym typeface="Inter"/>
              </a:rPr>
              <a:t>Billards es una base de datos publicada en mayo de 2023 open source en roboflow, esta base de datos contiene 986 imagenes de bolas de billar en diferentes posiciones etiquetadas, son 16 etiquetas ya que son las bolas de 1 al 15 mas la bola blanca</a:t>
            </a:r>
          </a:p>
        </p:txBody>
      </p:sp>
      <p:grpSp>
        <p:nvGrpSpPr>
          <p:cNvPr id="23" name="Group 23"/>
          <p:cNvGrpSpPr/>
          <p:nvPr/>
        </p:nvGrpSpPr>
        <p:grpSpPr>
          <a:xfrm>
            <a:off x="11214861" y="1692887"/>
            <a:ext cx="5520285" cy="6901227"/>
            <a:chOff x="0" y="0"/>
            <a:chExt cx="636690" cy="795963"/>
          </a:xfrm>
        </p:grpSpPr>
        <p:sp>
          <p:nvSpPr>
            <p:cNvPr id="24" name="Freeform 24"/>
            <p:cNvSpPr/>
            <p:nvPr/>
          </p:nvSpPr>
          <p:spPr>
            <a:xfrm>
              <a:off x="0" y="0"/>
              <a:ext cx="636690" cy="795963"/>
            </a:xfrm>
            <a:custGeom>
              <a:avLst/>
              <a:gdLst/>
              <a:ahLst/>
              <a:cxnLst/>
              <a:rect l="l" t="t" r="r" b="b"/>
              <a:pathLst>
                <a:path w="636690" h="795963">
                  <a:moveTo>
                    <a:pt x="122013" y="0"/>
                  </a:moveTo>
                  <a:lnTo>
                    <a:pt x="514677" y="0"/>
                  </a:lnTo>
                  <a:cubicBezTo>
                    <a:pt x="547037" y="0"/>
                    <a:pt x="578071" y="12855"/>
                    <a:pt x="600953" y="35737"/>
                  </a:cubicBezTo>
                  <a:cubicBezTo>
                    <a:pt x="623835" y="58619"/>
                    <a:pt x="636690" y="89653"/>
                    <a:pt x="636690" y="122013"/>
                  </a:cubicBezTo>
                  <a:lnTo>
                    <a:pt x="636690" y="673950"/>
                  </a:lnTo>
                  <a:cubicBezTo>
                    <a:pt x="636690" y="741336"/>
                    <a:pt x="582063" y="795963"/>
                    <a:pt x="514677" y="795963"/>
                  </a:cubicBezTo>
                  <a:lnTo>
                    <a:pt x="122013" y="795963"/>
                  </a:lnTo>
                  <a:cubicBezTo>
                    <a:pt x="89653" y="795963"/>
                    <a:pt x="58619" y="783108"/>
                    <a:pt x="35737" y="760226"/>
                  </a:cubicBezTo>
                  <a:cubicBezTo>
                    <a:pt x="12855" y="737344"/>
                    <a:pt x="0" y="706309"/>
                    <a:pt x="0" y="673950"/>
                  </a:cubicBezTo>
                  <a:lnTo>
                    <a:pt x="0" y="122013"/>
                  </a:lnTo>
                  <a:cubicBezTo>
                    <a:pt x="0" y="89653"/>
                    <a:pt x="12855" y="58619"/>
                    <a:pt x="35737" y="35737"/>
                  </a:cubicBezTo>
                  <a:cubicBezTo>
                    <a:pt x="58619" y="12855"/>
                    <a:pt x="89653" y="0"/>
                    <a:pt x="122013" y="0"/>
                  </a:cubicBezTo>
                  <a:close/>
                </a:path>
              </a:pathLst>
            </a:custGeom>
            <a:blipFill>
              <a:blip r:embed="rId3"/>
              <a:stretch>
                <a:fillRect l="-43644" r="-43644"/>
              </a:stretch>
            </a:blipFill>
            <a:ln w="9525" cap="rnd">
              <a:solidFill>
                <a:srgbClr val="FFFFFF"/>
              </a:solidFill>
              <a:prstDash val="solid"/>
              <a:round/>
            </a:ln>
          </p:spPr>
          <p:txBody>
            <a:bodyPr/>
            <a:lstStyle/>
            <a:p>
              <a:endParaRPr lang="es-CO"/>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p:cNvGrpSpPr/>
        <p:nvPr/>
      </p:nvGrpSpPr>
      <p:grpSpPr>
        <a:xfrm>
          <a:off x="0" y="0"/>
          <a:ext cx="0" cy="0"/>
          <a:chOff x="0" y="0"/>
          <a:chExt cx="0" cy="0"/>
        </a:xfrm>
      </p:grpSpPr>
      <p:grpSp>
        <p:nvGrpSpPr>
          <p:cNvPr id="2" name="Group 2"/>
          <p:cNvGrpSpPr/>
          <p:nvPr/>
        </p:nvGrpSpPr>
        <p:grpSpPr>
          <a:xfrm>
            <a:off x="424903" y="372399"/>
            <a:ext cx="17438193" cy="9542201"/>
            <a:chOff x="0" y="0"/>
            <a:chExt cx="4592775" cy="2513172"/>
          </a:xfrm>
        </p:grpSpPr>
        <p:sp>
          <p:nvSpPr>
            <p:cNvPr id="3" name="Freeform 3"/>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8700" y="1028700"/>
            <a:ext cx="16230600" cy="8229600"/>
            <a:chOff x="0" y="0"/>
            <a:chExt cx="4274726" cy="2167467"/>
          </a:xfrm>
        </p:grpSpPr>
        <p:sp>
          <p:nvSpPr>
            <p:cNvPr id="6" name="Freeform 6"/>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639275" y="1538287"/>
            <a:ext cx="8546315" cy="3365472"/>
          </a:xfrm>
          <a:prstGeom prst="rect">
            <a:avLst/>
          </a:prstGeom>
        </p:spPr>
        <p:txBody>
          <a:bodyPr lIns="0" tIns="0" rIns="0" bIns="0" rtlCol="0" anchor="t">
            <a:spAutoFit/>
          </a:bodyPr>
          <a:lstStyle/>
          <a:p>
            <a:pPr algn="l">
              <a:lnSpc>
                <a:spcPts val="6597"/>
              </a:lnSpc>
            </a:pPr>
            <a:r>
              <a:rPr lang="en-US" sz="7018" b="1" u="sng" spc="-252">
                <a:solidFill>
                  <a:srgbClr val="FFFFFF"/>
                </a:solidFill>
                <a:latin typeface="Garet Bold"/>
                <a:ea typeface="Garet Bold"/>
                <a:cs typeface="Garet Bold"/>
                <a:sym typeface="Garet Bold"/>
                <a:hlinkClick r:id="rId2" tooltip="https://universe.roboflow.com/tfg-3qyi4/pocket-detection"/>
              </a:rPr>
              <a:t>POCKET DETECTION COMPUTER VISION</a:t>
            </a:r>
          </a:p>
          <a:p>
            <a:pPr algn="l">
              <a:lnSpc>
                <a:spcPts val="6597"/>
              </a:lnSpc>
            </a:pPr>
            <a:endParaRPr lang="en-US" sz="7018" b="1" u="sng" spc="-252">
              <a:solidFill>
                <a:srgbClr val="FFFFFF"/>
              </a:solidFill>
              <a:latin typeface="Garet Bold"/>
              <a:ea typeface="Garet Bold"/>
              <a:cs typeface="Garet Bold"/>
              <a:sym typeface="Garet Bold"/>
              <a:hlinkClick r:id="rId2" tooltip="https://universe.roboflow.com/tfg-3qyi4/pocket-detection"/>
            </a:endParaRPr>
          </a:p>
        </p:txBody>
      </p:sp>
      <p:grpSp>
        <p:nvGrpSpPr>
          <p:cNvPr id="9" name="Group 9"/>
          <p:cNvGrpSpPr/>
          <p:nvPr/>
        </p:nvGrpSpPr>
        <p:grpSpPr>
          <a:xfrm>
            <a:off x="514615" y="596565"/>
            <a:ext cx="895489" cy="89548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580955" y="8875257"/>
            <a:ext cx="895489" cy="89548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6739362" y="461823"/>
            <a:ext cx="895489" cy="89548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16739362" y="8933792"/>
            <a:ext cx="895489" cy="895489"/>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1" name="AutoShape 21"/>
          <p:cNvSpPr/>
          <p:nvPr/>
        </p:nvSpPr>
        <p:spPr>
          <a:xfrm flipV="1">
            <a:off x="10419523" y="1044309"/>
            <a:ext cx="0" cy="8213991"/>
          </a:xfrm>
          <a:prstGeom prst="line">
            <a:avLst/>
          </a:prstGeom>
          <a:ln w="9525" cap="flat">
            <a:solidFill>
              <a:srgbClr val="FFFFFF"/>
            </a:solidFill>
            <a:prstDash val="solid"/>
            <a:headEnd type="none" w="sm" len="sm"/>
            <a:tailEnd type="none" w="sm" len="sm"/>
          </a:ln>
        </p:spPr>
        <p:txBody>
          <a:bodyPr/>
          <a:lstStyle/>
          <a:p>
            <a:endParaRPr lang="es-CO"/>
          </a:p>
        </p:txBody>
      </p:sp>
      <p:sp>
        <p:nvSpPr>
          <p:cNvPr id="22" name="TextBox 22"/>
          <p:cNvSpPr txBox="1"/>
          <p:nvPr/>
        </p:nvSpPr>
        <p:spPr>
          <a:xfrm>
            <a:off x="1639275" y="4453364"/>
            <a:ext cx="8249327" cy="3026985"/>
          </a:xfrm>
          <a:prstGeom prst="rect">
            <a:avLst/>
          </a:prstGeom>
        </p:spPr>
        <p:txBody>
          <a:bodyPr lIns="0" tIns="0" rIns="0" bIns="0" rtlCol="0" anchor="t">
            <a:spAutoFit/>
          </a:bodyPr>
          <a:lstStyle/>
          <a:p>
            <a:pPr algn="just">
              <a:lnSpc>
                <a:spcPts val="4833"/>
              </a:lnSpc>
              <a:spcBef>
                <a:spcPct val="0"/>
              </a:spcBef>
            </a:pPr>
            <a:r>
              <a:rPr lang="en-US" sz="3452">
                <a:solidFill>
                  <a:srgbClr val="FFFFFF"/>
                </a:solidFill>
                <a:latin typeface="Inter"/>
                <a:ea typeface="Inter"/>
                <a:cs typeface="Inter"/>
                <a:sym typeface="Inter"/>
              </a:rPr>
              <a:t>Pocket Detection Computer vision es un dataset de troneras de mesas de billar con 10 clases, 6 troneras y 4 puntos de ubicacion de la mesa con 1.3k de imagenes.</a:t>
            </a:r>
          </a:p>
        </p:txBody>
      </p:sp>
      <p:grpSp>
        <p:nvGrpSpPr>
          <p:cNvPr id="23" name="Group 23"/>
          <p:cNvGrpSpPr/>
          <p:nvPr/>
        </p:nvGrpSpPr>
        <p:grpSpPr>
          <a:xfrm>
            <a:off x="11214861" y="1692887"/>
            <a:ext cx="5520285" cy="6901227"/>
            <a:chOff x="0" y="0"/>
            <a:chExt cx="636690" cy="795963"/>
          </a:xfrm>
        </p:grpSpPr>
        <p:sp>
          <p:nvSpPr>
            <p:cNvPr id="24" name="Freeform 24"/>
            <p:cNvSpPr/>
            <p:nvPr/>
          </p:nvSpPr>
          <p:spPr>
            <a:xfrm>
              <a:off x="0" y="0"/>
              <a:ext cx="636690" cy="795963"/>
            </a:xfrm>
            <a:custGeom>
              <a:avLst/>
              <a:gdLst/>
              <a:ahLst/>
              <a:cxnLst/>
              <a:rect l="l" t="t" r="r" b="b"/>
              <a:pathLst>
                <a:path w="636690" h="795963">
                  <a:moveTo>
                    <a:pt x="122013" y="0"/>
                  </a:moveTo>
                  <a:lnTo>
                    <a:pt x="514677" y="0"/>
                  </a:lnTo>
                  <a:cubicBezTo>
                    <a:pt x="547037" y="0"/>
                    <a:pt x="578071" y="12855"/>
                    <a:pt x="600953" y="35737"/>
                  </a:cubicBezTo>
                  <a:cubicBezTo>
                    <a:pt x="623835" y="58619"/>
                    <a:pt x="636690" y="89653"/>
                    <a:pt x="636690" y="122013"/>
                  </a:cubicBezTo>
                  <a:lnTo>
                    <a:pt x="636690" y="673950"/>
                  </a:lnTo>
                  <a:cubicBezTo>
                    <a:pt x="636690" y="741336"/>
                    <a:pt x="582063" y="795963"/>
                    <a:pt x="514677" y="795963"/>
                  </a:cubicBezTo>
                  <a:lnTo>
                    <a:pt x="122013" y="795963"/>
                  </a:lnTo>
                  <a:cubicBezTo>
                    <a:pt x="89653" y="795963"/>
                    <a:pt x="58619" y="783108"/>
                    <a:pt x="35737" y="760226"/>
                  </a:cubicBezTo>
                  <a:cubicBezTo>
                    <a:pt x="12855" y="737344"/>
                    <a:pt x="0" y="706309"/>
                    <a:pt x="0" y="673950"/>
                  </a:cubicBezTo>
                  <a:lnTo>
                    <a:pt x="0" y="122013"/>
                  </a:lnTo>
                  <a:cubicBezTo>
                    <a:pt x="0" y="89653"/>
                    <a:pt x="12855" y="58619"/>
                    <a:pt x="35737" y="35737"/>
                  </a:cubicBezTo>
                  <a:cubicBezTo>
                    <a:pt x="58619" y="12855"/>
                    <a:pt x="89653" y="0"/>
                    <a:pt x="122013" y="0"/>
                  </a:cubicBezTo>
                  <a:close/>
                </a:path>
              </a:pathLst>
            </a:custGeom>
            <a:blipFill>
              <a:blip r:embed="rId3"/>
              <a:stretch>
                <a:fillRect l="-43644" r="-43644"/>
              </a:stretch>
            </a:blipFill>
            <a:ln w="9525" cap="rnd">
              <a:solidFill>
                <a:srgbClr val="FFFFFF"/>
              </a:solidFill>
              <a:prstDash val="solid"/>
              <a:round/>
            </a:ln>
          </p:spPr>
          <p:txBody>
            <a:bodyPr/>
            <a:lstStyle/>
            <a:p>
              <a:endParaRPr lang="es-CO"/>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D3A54"/>
        </a:solidFill>
        <a:effectLst/>
      </p:bgPr>
    </p:bg>
    <p:spTree>
      <p:nvGrpSpPr>
        <p:cNvPr id="1" name="">
          <a:extLst>
            <a:ext uri="{FF2B5EF4-FFF2-40B4-BE49-F238E27FC236}">
              <a16:creationId xmlns:a16="http://schemas.microsoft.com/office/drawing/2014/main" id="{39428079-7703-47BE-7997-97353A4CFAF2}"/>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F30D0F8-878D-F12E-E6BE-CFC8305FB7CB}"/>
              </a:ext>
            </a:extLst>
          </p:cNvPr>
          <p:cNvGrpSpPr/>
          <p:nvPr/>
        </p:nvGrpSpPr>
        <p:grpSpPr>
          <a:xfrm>
            <a:off x="424903" y="372399"/>
            <a:ext cx="17438193" cy="9542201"/>
            <a:chOff x="0" y="0"/>
            <a:chExt cx="4592775" cy="2513172"/>
          </a:xfrm>
        </p:grpSpPr>
        <p:sp>
          <p:nvSpPr>
            <p:cNvPr id="3" name="Freeform 3">
              <a:extLst>
                <a:ext uri="{FF2B5EF4-FFF2-40B4-BE49-F238E27FC236}">
                  <a16:creationId xmlns:a16="http://schemas.microsoft.com/office/drawing/2014/main" id="{1F5D2A17-51C7-4A9D-C9A2-28561958DAF7}"/>
                </a:ext>
              </a:extLst>
            </p:cNvPr>
            <p:cNvSpPr/>
            <p:nvPr/>
          </p:nvSpPr>
          <p:spPr>
            <a:xfrm>
              <a:off x="0" y="0"/>
              <a:ext cx="4592775" cy="2513172"/>
            </a:xfrm>
            <a:custGeom>
              <a:avLst/>
              <a:gdLst/>
              <a:ahLst/>
              <a:cxnLst/>
              <a:rect l="l" t="t" r="r" b="b"/>
              <a:pathLst>
                <a:path w="4592775" h="2513172">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txBody>
            <a:bodyPr/>
            <a:lstStyle/>
            <a:p>
              <a:endParaRPr lang="es-CO"/>
            </a:p>
          </p:txBody>
        </p:sp>
        <p:sp>
          <p:nvSpPr>
            <p:cNvPr id="4" name="TextBox 4">
              <a:extLst>
                <a:ext uri="{FF2B5EF4-FFF2-40B4-BE49-F238E27FC236}">
                  <a16:creationId xmlns:a16="http://schemas.microsoft.com/office/drawing/2014/main" id="{DBE6D5F0-56F9-9CD9-71B5-8F4E29375F45}"/>
                </a:ext>
              </a:extLst>
            </p:cNvPr>
            <p:cNvSpPr txBox="1"/>
            <p:nvPr/>
          </p:nvSpPr>
          <p:spPr>
            <a:xfrm>
              <a:off x="0" y="-38100"/>
              <a:ext cx="4592775" cy="2551272"/>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FE897575-07CD-0B22-A2D2-DE52C9E949A1}"/>
              </a:ext>
            </a:extLst>
          </p:cNvPr>
          <p:cNvGrpSpPr/>
          <p:nvPr/>
        </p:nvGrpSpPr>
        <p:grpSpPr>
          <a:xfrm>
            <a:off x="1028700" y="1028700"/>
            <a:ext cx="16230600" cy="8229600"/>
            <a:chOff x="0" y="0"/>
            <a:chExt cx="4274726" cy="2167467"/>
          </a:xfrm>
        </p:grpSpPr>
        <p:sp>
          <p:nvSpPr>
            <p:cNvPr id="6" name="Freeform 6">
              <a:extLst>
                <a:ext uri="{FF2B5EF4-FFF2-40B4-BE49-F238E27FC236}">
                  <a16:creationId xmlns:a16="http://schemas.microsoft.com/office/drawing/2014/main" id="{B3ECD448-68C2-AB1C-15AE-93CA75B9EB3D}"/>
                </a:ext>
              </a:extLst>
            </p:cNvPr>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txBody>
            <a:bodyPr/>
            <a:lstStyle/>
            <a:p>
              <a:endParaRPr lang="es-CO"/>
            </a:p>
          </p:txBody>
        </p:sp>
        <p:sp>
          <p:nvSpPr>
            <p:cNvPr id="7" name="TextBox 7">
              <a:extLst>
                <a:ext uri="{FF2B5EF4-FFF2-40B4-BE49-F238E27FC236}">
                  <a16:creationId xmlns:a16="http://schemas.microsoft.com/office/drawing/2014/main" id="{67F868F6-47F9-DC59-2285-3B93533CB23D}"/>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a:extLst>
              <a:ext uri="{FF2B5EF4-FFF2-40B4-BE49-F238E27FC236}">
                <a16:creationId xmlns:a16="http://schemas.microsoft.com/office/drawing/2014/main" id="{C7A2DCF9-440B-0833-9827-8EE8DE4BB974}"/>
              </a:ext>
            </a:extLst>
          </p:cNvPr>
          <p:cNvGrpSpPr/>
          <p:nvPr/>
        </p:nvGrpSpPr>
        <p:grpSpPr>
          <a:xfrm>
            <a:off x="514615" y="596565"/>
            <a:ext cx="895489" cy="895489"/>
            <a:chOff x="0" y="0"/>
            <a:chExt cx="812800" cy="812800"/>
          </a:xfrm>
        </p:grpSpPr>
        <p:sp>
          <p:nvSpPr>
            <p:cNvPr id="10" name="Freeform 10">
              <a:extLst>
                <a:ext uri="{FF2B5EF4-FFF2-40B4-BE49-F238E27FC236}">
                  <a16:creationId xmlns:a16="http://schemas.microsoft.com/office/drawing/2014/main" id="{0697B973-61F9-57A1-08A0-433011C1C666}"/>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1" name="TextBox 11">
              <a:extLst>
                <a:ext uri="{FF2B5EF4-FFF2-40B4-BE49-F238E27FC236}">
                  <a16:creationId xmlns:a16="http://schemas.microsoft.com/office/drawing/2014/main" id="{559EC7F3-1670-B153-3618-4BCEE97E7C2A}"/>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a:extLst>
              <a:ext uri="{FF2B5EF4-FFF2-40B4-BE49-F238E27FC236}">
                <a16:creationId xmlns:a16="http://schemas.microsoft.com/office/drawing/2014/main" id="{96DF01ED-C502-36F7-A8FE-B2363BEA7153}"/>
              </a:ext>
            </a:extLst>
          </p:cNvPr>
          <p:cNvGrpSpPr/>
          <p:nvPr/>
        </p:nvGrpSpPr>
        <p:grpSpPr>
          <a:xfrm>
            <a:off x="580955" y="8875257"/>
            <a:ext cx="895489" cy="895489"/>
            <a:chOff x="0" y="0"/>
            <a:chExt cx="812800" cy="812800"/>
          </a:xfrm>
        </p:grpSpPr>
        <p:sp>
          <p:nvSpPr>
            <p:cNvPr id="13" name="Freeform 13">
              <a:extLst>
                <a:ext uri="{FF2B5EF4-FFF2-40B4-BE49-F238E27FC236}">
                  <a16:creationId xmlns:a16="http://schemas.microsoft.com/office/drawing/2014/main" id="{1EAD2EE2-3931-9D47-D849-C36F5E9E243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4" name="TextBox 14">
              <a:extLst>
                <a:ext uri="{FF2B5EF4-FFF2-40B4-BE49-F238E27FC236}">
                  <a16:creationId xmlns:a16="http://schemas.microsoft.com/office/drawing/2014/main" id="{93ADAEDB-8363-0D6D-BC68-F07DE6DF6895}"/>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a:extLst>
              <a:ext uri="{FF2B5EF4-FFF2-40B4-BE49-F238E27FC236}">
                <a16:creationId xmlns:a16="http://schemas.microsoft.com/office/drawing/2014/main" id="{724175BC-738D-C8C2-0309-8267BB36C09E}"/>
              </a:ext>
            </a:extLst>
          </p:cNvPr>
          <p:cNvGrpSpPr/>
          <p:nvPr/>
        </p:nvGrpSpPr>
        <p:grpSpPr>
          <a:xfrm>
            <a:off x="16739362" y="461823"/>
            <a:ext cx="895489" cy="895489"/>
            <a:chOff x="0" y="0"/>
            <a:chExt cx="812800" cy="812800"/>
          </a:xfrm>
        </p:grpSpPr>
        <p:sp>
          <p:nvSpPr>
            <p:cNvPr id="16" name="Freeform 16">
              <a:extLst>
                <a:ext uri="{FF2B5EF4-FFF2-40B4-BE49-F238E27FC236}">
                  <a16:creationId xmlns:a16="http://schemas.microsoft.com/office/drawing/2014/main" id="{3071F9B1-94A3-7E9A-A4D4-30A8836E528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17" name="TextBox 17">
              <a:extLst>
                <a:ext uri="{FF2B5EF4-FFF2-40B4-BE49-F238E27FC236}">
                  <a16:creationId xmlns:a16="http://schemas.microsoft.com/office/drawing/2014/main" id="{4DA35282-DB81-002B-1173-83C21B73C7E6}"/>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8">
            <a:extLst>
              <a:ext uri="{FF2B5EF4-FFF2-40B4-BE49-F238E27FC236}">
                <a16:creationId xmlns:a16="http://schemas.microsoft.com/office/drawing/2014/main" id="{9F6B2BD6-B2C4-1C74-0D64-3F035198DEEB}"/>
              </a:ext>
            </a:extLst>
          </p:cNvPr>
          <p:cNvGrpSpPr/>
          <p:nvPr/>
        </p:nvGrpSpPr>
        <p:grpSpPr>
          <a:xfrm>
            <a:off x="16739362" y="8933792"/>
            <a:ext cx="895489" cy="895489"/>
            <a:chOff x="0" y="0"/>
            <a:chExt cx="812800" cy="812800"/>
          </a:xfrm>
        </p:grpSpPr>
        <p:sp>
          <p:nvSpPr>
            <p:cNvPr id="19" name="Freeform 19">
              <a:extLst>
                <a:ext uri="{FF2B5EF4-FFF2-40B4-BE49-F238E27FC236}">
                  <a16:creationId xmlns:a16="http://schemas.microsoft.com/office/drawing/2014/main" id="{C20FF80A-595A-A549-3EFD-0B5F22C04A0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txBody>
            <a:bodyPr/>
            <a:lstStyle/>
            <a:p>
              <a:endParaRPr lang="es-CO"/>
            </a:p>
          </p:txBody>
        </p:sp>
        <p:sp>
          <p:nvSpPr>
            <p:cNvPr id="20" name="TextBox 20">
              <a:extLst>
                <a:ext uri="{FF2B5EF4-FFF2-40B4-BE49-F238E27FC236}">
                  <a16:creationId xmlns:a16="http://schemas.microsoft.com/office/drawing/2014/main" id="{D39B3ADD-12F7-0FE1-BB6C-9DFD12CA1633}"/>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pic>
        <p:nvPicPr>
          <p:cNvPr id="26" name="Picture 25" descr="A close-up of a number&#10;&#10;AI-generated content may be incorrect.">
            <a:extLst>
              <a:ext uri="{FF2B5EF4-FFF2-40B4-BE49-F238E27FC236}">
                <a16:creationId xmlns:a16="http://schemas.microsoft.com/office/drawing/2014/main" id="{DDB788A0-DA09-EC83-AD80-C233B5592F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2863" y="1471160"/>
            <a:ext cx="14401800" cy="1917701"/>
          </a:xfrm>
          <a:prstGeom prst="rect">
            <a:avLst/>
          </a:prstGeom>
        </p:spPr>
      </p:pic>
      <p:pic>
        <p:nvPicPr>
          <p:cNvPr id="28" name="Picture 27" descr="A screenshot of a video game&#10;&#10;AI-generated content may be incorrect.">
            <a:extLst>
              <a:ext uri="{FF2B5EF4-FFF2-40B4-BE49-F238E27FC236}">
                <a16:creationId xmlns:a16="http://schemas.microsoft.com/office/drawing/2014/main" id="{108DD1A3-F535-49FE-F924-171B722357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4923" y="3725239"/>
            <a:ext cx="11537680" cy="5090601"/>
          </a:xfrm>
          <a:prstGeom prst="rect">
            <a:avLst/>
          </a:prstGeom>
        </p:spPr>
      </p:pic>
    </p:spTree>
    <p:extLst>
      <p:ext uri="{BB962C8B-B14F-4D97-AF65-F5344CB8AC3E}">
        <p14:creationId xmlns:p14="http://schemas.microsoft.com/office/powerpoint/2010/main" val="28524481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773</Words>
  <Application>Microsoft Office PowerPoint</Application>
  <PresentationFormat>Custom</PresentationFormat>
  <Paragraphs>27</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Garet Bold</vt:lpstr>
      <vt:lpstr>Inter</vt:lpstr>
      <vt:lpstr>Garet</vt:lpstr>
      <vt:lpstr>Canva Sans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White Simple Modern Billiard Presentation</dc:title>
  <cp:lastModifiedBy>Juan Esteban Montoya</cp:lastModifiedBy>
  <cp:revision>3</cp:revision>
  <dcterms:created xsi:type="dcterms:W3CDTF">2006-08-16T00:00:00Z</dcterms:created>
  <dcterms:modified xsi:type="dcterms:W3CDTF">2025-12-12T15:56:00Z</dcterms:modified>
  <dc:identifier>DAG7Q5oapYw</dc:identifier>
</cp:coreProperties>
</file>

<file path=docProps/thumbnail.jpeg>
</file>